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2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2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61" r:id="rId4"/>
    <p:sldId id="262" r:id="rId5"/>
    <p:sldId id="263" r:id="rId6"/>
    <p:sldId id="265" r:id="rId7"/>
    <p:sldId id="266" r:id="rId8"/>
    <p:sldId id="267" r:id="rId9"/>
    <p:sldId id="264" r:id="rId10"/>
    <p:sldId id="268" r:id="rId11"/>
    <p:sldId id="269" r:id="rId12"/>
    <p:sldId id="270" r:id="rId13"/>
    <p:sldId id="271" r:id="rId14"/>
    <p:sldId id="272" r:id="rId15"/>
    <p:sldId id="274" r:id="rId16"/>
    <p:sldId id="273" r:id="rId17"/>
    <p:sldId id="275" r:id="rId18"/>
    <p:sldId id="276" r:id="rId19"/>
    <p:sldId id="283" r:id="rId20"/>
    <p:sldId id="278" r:id="rId21"/>
    <p:sldId id="279" r:id="rId22"/>
    <p:sldId id="281" r:id="rId23"/>
    <p:sldId id="280" r:id="rId24"/>
    <p:sldId id="282" r:id="rId25"/>
    <p:sldId id="284" r:id="rId26"/>
    <p:sldId id="285" r:id="rId27"/>
    <p:sldId id="286" r:id="rId28"/>
    <p:sldId id="287" r:id="rId29"/>
    <p:sldId id="28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62" autoAdjust="0"/>
  </p:normalViewPr>
  <p:slideViewPr>
    <p:cSldViewPr>
      <p:cViewPr varScale="1">
        <p:scale>
          <a:sx n="93" d="100"/>
          <a:sy n="93" d="100"/>
        </p:scale>
        <p:origin x="-96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2101A-EE04-4BED-B9F2-B0662CB5B001}" type="datetimeFigureOut">
              <a:rPr lang="en-GB" smtClean="0"/>
              <a:t>06/09/2011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BF345-8076-4AE8-9605-D3B38EA6FC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211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default coding scheme for most statistical packages is ‘dummy coding’ (also known as ‘cornered-effect coding’, or ‘treatment coding’) where the reference value is the first cell in the table (as in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R by default – SPSS uses the last cell as reference).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BF345-8076-4AE8-9605-D3B38EA6FC4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147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Greece &amp; Portugal</a:t>
            </a:r>
            <a:r>
              <a:rPr lang="en-GB" baseline="0" dirty="0" smtClean="0"/>
              <a:t> given overall system beta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BF345-8076-4AE8-9605-D3B38EA6FC4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41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DarkPurple102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ASA_logo__whiteRGB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98513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  <p:custDataLst>
              <p:tags r:id="rId3"/>
            </p:custDataLst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323850" y="3068638"/>
            <a:ext cx="8496300" cy="363696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6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buFont typeface="Arial"/>
              <a:buChar char="•"/>
              <a:defRPr>
                <a:latin typeface="Cambria"/>
                <a:cs typeface="Cambria"/>
              </a:defRPr>
            </a:lvl1pPr>
            <a:lvl2pPr>
              <a:buFont typeface="Arial"/>
              <a:buChar char="•"/>
              <a:defRPr>
                <a:latin typeface="Cambria"/>
                <a:cs typeface="Cambria"/>
              </a:defRPr>
            </a:lvl2pPr>
            <a:lvl3pPr>
              <a:buFont typeface="Arial"/>
              <a:buChar char="•"/>
              <a:defRPr>
                <a:latin typeface="Cambria"/>
                <a:cs typeface="Cambria"/>
              </a:defRPr>
            </a:lvl3pPr>
            <a:lvl4pPr>
              <a:buFont typeface="Arial"/>
              <a:buChar char="•"/>
              <a:defRPr>
                <a:latin typeface="Cambria"/>
                <a:cs typeface="Cambria"/>
              </a:defRPr>
            </a:lvl4pPr>
            <a:lvl5pPr>
              <a:buFont typeface="Arial"/>
              <a:buChar char="•"/>
              <a:defRPr>
                <a:latin typeface="Cambria"/>
                <a:cs typeface="Cambria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57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821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330200" y="1447800"/>
            <a:ext cx="4168775" cy="52577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51375" y="1447800"/>
            <a:ext cx="4168775" cy="52577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34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609600"/>
            <a:ext cx="8229600" cy="808038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4"/>
            <a:ext cx="4040188" cy="4454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4"/>
            <a:ext cx="4041775" cy="4454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045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98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05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6238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609600"/>
            <a:ext cx="5111750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78593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93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2400" y="6138862"/>
            <a:ext cx="8839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52400" y="612774"/>
            <a:ext cx="8839200" cy="5407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63702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1"/>
            </p:custDataLst>
          </p:nvPr>
        </p:nvSpPr>
        <p:spPr bwMode="auto">
          <a:xfrm>
            <a:off x="330200" y="685800"/>
            <a:ext cx="8489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2"/>
            </p:custDataLst>
          </p:nvPr>
        </p:nvSpPr>
        <p:spPr bwMode="auto">
          <a:xfrm>
            <a:off x="330200" y="1447800"/>
            <a:ext cx="84899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028" name="Picture 15" descr="DarkPurple90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ASA_logo__whiteRGB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0"/>
            <a:ext cx="2667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04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/>
          <a:ea typeface="ＭＳ Ｐゴシック" charset="0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alibri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Cambria"/>
          <a:ea typeface="ＭＳ Ｐゴシック" charset="0"/>
          <a:cs typeface="Cambria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Cambria"/>
          <a:ea typeface="ＭＳ Ｐゴシック" charset="-128"/>
          <a:cs typeface="Cambri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Cambria"/>
          <a:ea typeface="ＭＳ Ｐゴシック" charset="-128"/>
          <a:cs typeface="Cambri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25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58.xml"/><Relationship Id="rId5" Type="http://schemas.openxmlformats.org/officeDocument/2006/relationships/tags" Target="../tags/tag60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9.xml"/><Relationship Id="rId9" Type="http://schemas.openxmlformats.org/officeDocument/2006/relationships/tags" Target="../tags/tag6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18" Type="http://schemas.openxmlformats.org/officeDocument/2006/relationships/tags" Target="../tags/tag73.xml"/><Relationship Id="rId3" Type="http://schemas.openxmlformats.org/officeDocument/2006/relationships/tags" Target="../tags/tag73.xml"/><Relationship Id="rId21" Type="http://schemas.openxmlformats.org/officeDocument/2006/relationships/image" Target="../media/image10.png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notesSlide" Target="../notesSlides/notesSlide1.xml"/><Relationship Id="rId2" Type="http://schemas.openxmlformats.org/officeDocument/2006/relationships/tags" Target="../tags/tag72.xml"/><Relationship Id="rId16" Type="http://schemas.openxmlformats.org/officeDocument/2006/relationships/slideLayout" Target="../slideLayouts/slideLayout2.xml"/><Relationship Id="rId20" Type="http://schemas.openxmlformats.org/officeDocument/2006/relationships/tags" Target="../tags/tag74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23" Type="http://schemas.openxmlformats.org/officeDocument/2006/relationships/image" Target="../media/image11.png"/><Relationship Id="rId10" Type="http://schemas.openxmlformats.org/officeDocument/2006/relationships/tags" Target="../tags/tag80.xml"/><Relationship Id="rId19" Type="http://schemas.openxmlformats.org/officeDocument/2006/relationships/image" Target="../media/image9.png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Relationship Id="rId22" Type="http://schemas.openxmlformats.org/officeDocument/2006/relationships/tags" Target="../tags/tag7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12.png"/><Relationship Id="rId5" Type="http://schemas.openxmlformats.org/officeDocument/2006/relationships/tags" Target="../tags/tag88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tags" Target="../tags/tag92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99.xml"/><Relationship Id="rId6" Type="http://schemas.openxmlformats.org/officeDocument/2006/relationships/image" Target="../media/image15.png"/><Relationship Id="rId5" Type="http://schemas.openxmlformats.org/officeDocument/2006/relationships/tags" Target="../tags/tag102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15.xml"/><Relationship Id="rId7" Type="http://schemas.openxmlformats.org/officeDocument/2006/relationships/image" Target="../media/image5.jpe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17.xml"/><Relationship Id="rId4" Type="http://schemas.openxmlformats.org/officeDocument/2006/relationships/tags" Target="../tags/tag1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3" Type="http://schemas.openxmlformats.org/officeDocument/2006/relationships/tags" Target="../tags/tag120.xml"/><Relationship Id="rId7" Type="http://schemas.openxmlformats.org/officeDocument/2006/relationships/image" Target="../media/image18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0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21.xml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8.png"/><Relationship Id="rId5" Type="http://schemas.openxmlformats.org/officeDocument/2006/relationships/tags" Target="../tags/tag125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129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28.xml"/><Relationship Id="rId1" Type="http://schemas.openxmlformats.org/officeDocument/2006/relationships/tags" Target="../tags/tag126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10" Type="http://schemas.openxmlformats.org/officeDocument/2006/relationships/image" Target="../media/image13.png"/><Relationship Id="rId4" Type="http://schemas.openxmlformats.org/officeDocument/2006/relationships/tags" Target="../tags/tag130.xml"/><Relationship Id="rId9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9.png"/><Relationship Id="rId3" Type="http://schemas.openxmlformats.org/officeDocument/2006/relationships/tags" Target="../tags/tag135.xml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24.png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9" Type="http://schemas.openxmlformats.org/officeDocument/2006/relationships/tags" Target="../tags/tag1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2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43.xml"/><Relationship Id="rId9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image" Target="../media/image16.png"/><Relationship Id="rId5" Type="http://schemas.openxmlformats.org/officeDocument/2006/relationships/tags" Target="../tags/tag146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56.xml"/><Relationship Id="rId7" Type="http://schemas.openxmlformats.org/officeDocument/2006/relationships/hyperlink" Target="http://adamdennett.co.uk/" TargetMode="Externa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hyperlink" Target="mailto:a.dennett@ucl.ac.uk" TargetMode="Externa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22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tags" Target="../tags/tag44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/>
              <a:t>Inter-regional migration in Europe: a spatial interaction modelling perspective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 dirty="0" smtClean="0"/>
              <a:t>Adam Dennett*, Kimberley </a:t>
            </a:r>
            <a:r>
              <a:rPr lang="en-GB" dirty="0" err="1" smtClean="0"/>
              <a:t>Claydon</a:t>
            </a:r>
            <a:r>
              <a:rPr lang="en-GB" dirty="0" smtClean="0">
                <a:latin typeface="Calibri"/>
                <a:cs typeface="Calibri"/>
              </a:rPr>
              <a:t>†</a:t>
            </a:r>
            <a:r>
              <a:rPr lang="en-GB" dirty="0" smtClean="0"/>
              <a:t>, Pablo </a:t>
            </a:r>
            <a:r>
              <a:rPr lang="en-GB" dirty="0" err="1" smtClean="0"/>
              <a:t>Mateos</a:t>
            </a:r>
            <a:r>
              <a:rPr lang="en-GB" dirty="0">
                <a:latin typeface="Calibri"/>
                <a:cs typeface="Calibri"/>
              </a:rPr>
              <a:t>†</a:t>
            </a:r>
            <a:endParaRPr lang="en-GB" dirty="0" smtClean="0"/>
          </a:p>
          <a:p>
            <a:r>
              <a:rPr lang="en-GB" dirty="0" smtClean="0"/>
              <a:t>*Centre for Advanced Spatial Analysis</a:t>
            </a:r>
          </a:p>
          <a:p>
            <a:r>
              <a:rPr lang="en-GB" dirty="0" smtClean="0">
                <a:latin typeface="Calibri"/>
                <a:cs typeface="Calibri"/>
              </a:rPr>
              <a:t>†Department of Geography</a:t>
            </a:r>
          </a:p>
          <a:p>
            <a:r>
              <a:rPr lang="en-GB" dirty="0" smtClean="0">
                <a:latin typeface="Calibri"/>
                <a:cs typeface="Calibri"/>
              </a:rPr>
              <a:t>University College London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Presentation to the British Society for Population Studies – Annual Conference, 9</a:t>
            </a:r>
            <a:r>
              <a:rPr lang="en-GB" baseline="30000" dirty="0" smtClean="0"/>
              <a:t>th</a:t>
            </a:r>
            <a:r>
              <a:rPr lang="en-GB" dirty="0" smtClean="0"/>
              <a:t> September 2011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270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/>
              <a:t>Spatial Interaction Models – an empirical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  <p:custDataLst>
                  <p:tags r:id="rId3"/>
                </p:custDataLst>
              </p:nvPr>
            </p:nvSpPr>
            <p:spPr/>
            <p:txBody>
              <a:bodyPr/>
              <a:lstStyle/>
              <a:p>
                <a:r>
                  <a:rPr lang="en-GB" dirty="0" smtClean="0"/>
                  <a:t>Data in the flow matrix can be modelled by using the data in the distance matrix and re-scaling this information subject to marginal constraints in the flow matrix</a:t>
                </a:r>
              </a:p>
              <a:p>
                <a:r>
                  <a:rPr lang="en-GB" dirty="0" smtClean="0"/>
                  <a:t>Using the statistical modelling approach, an additive Poisson regression model which does this would take the form:</a:t>
                </a:r>
              </a:p>
              <a:p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  <m:r>
                          <a:rPr lang="en-GB" i="1">
                            <a:latin typeface="Cambria Math"/>
                          </a:rPr>
                          <m:t>=</m:t>
                        </m:r>
                        <m:r>
                          <a:rPr lang="en-GB" i="1">
                            <a:latin typeface="Cambria Math"/>
                          </a:rPr>
                          <m:t>𝜆</m:t>
                        </m:r>
                        <m:r>
                          <a:rPr lang="en-GB" i="1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GB" i="1">
                                <a:latin typeface="Cambria Math"/>
                              </a:rPr>
                              <m:t>𝑂</m:t>
                            </m:r>
                          </m:sup>
                        </m:sSubSup>
                        <m:r>
                          <a:rPr lang="en-GB" i="1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GB" i="1">
                                <a:latin typeface="Cambria Math"/>
                              </a:rPr>
                              <m:t>𝐷</m:t>
                            </m:r>
                          </m:sup>
                        </m:sSubSup>
                        <m:r>
                          <a:rPr lang="en-GB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𝛽</m:t>
                            </m:r>
                            <m:r>
                              <a:rPr lang="en-GB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GB" dirty="0" smtClean="0"/>
                  <a:t>		(4)	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1"/>
                </p:custDataLst>
              </p:nvPr>
            </p:nvSpPr>
            <p:spPr>
              <a:blipFill rotWithShape="1">
                <a:blip r:embed="rId13"/>
                <a:stretch>
                  <a:fillRect l="-933" t="-928" r="-1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>
            <p:custDataLst>
              <p:tags r:id="rId4"/>
            </p:custDataLst>
          </p:nvPr>
        </p:nvSpPr>
        <p:spPr>
          <a:xfrm>
            <a:off x="3579166" y="3634447"/>
            <a:ext cx="1656183" cy="100811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>
            <a:stCxn id="8" idx="3"/>
          </p:cNvCxnSpPr>
          <p:nvPr>
            <p:custDataLst>
              <p:tags r:id="rId5"/>
            </p:custDataLst>
          </p:nvPr>
        </p:nvCxnSpPr>
        <p:spPr>
          <a:xfrm flipH="1">
            <a:off x="3347864" y="4494924"/>
            <a:ext cx="473844" cy="30222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>
            <p:custDataLst>
              <p:tags r:id="rId6"/>
            </p:custDataLst>
          </p:nvPr>
        </p:nvSpPr>
        <p:spPr>
          <a:xfrm>
            <a:off x="179512" y="4621778"/>
            <a:ext cx="32874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mbria" pitchFamily="18" charset="0"/>
              </a:rPr>
              <a:t>Unsaturated log-linear model: overall effect + origin &amp; destination main effect parameters – these are categorical predictors, equivalent to dummy variables and constrain the estimates</a:t>
            </a:r>
            <a:endParaRPr lang="en-GB" dirty="0">
              <a:latin typeface="Cambria" pitchFamily="18" charset="0"/>
            </a:endParaRPr>
          </a:p>
        </p:txBody>
      </p:sp>
      <p:sp>
        <p:nvSpPr>
          <p:cNvPr id="23" name="Oval 22"/>
          <p:cNvSpPr/>
          <p:nvPr>
            <p:custDataLst>
              <p:tags r:id="rId7"/>
            </p:custDataLst>
          </p:nvPr>
        </p:nvSpPr>
        <p:spPr>
          <a:xfrm>
            <a:off x="5258031" y="3706455"/>
            <a:ext cx="1116124" cy="86409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Connector 23"/>
          <p:cNvCxnSpPr>
            <a:stCxn id="23" idx="5"/>
          </p:cNvCxnSpPr>
          <p:nvPr>
            <p:custDataLst>
              <p:tags r:id="rId8"/>
            </p:custDataLst>
          </p:nvPr>
        </p:nvCxnSpPr>
        <p:spPr>
          <a:xfrm>
            <a:off x="6210702" y="4444007"/>
            <a:ext cx="593546" cy="85720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>
            <p:custDataLst>
              <p:tags r:id="rId9"/>
            </p:custDataLst>
          </p:nvPr>
        </p:nvSpPr>
        <p:spPr>
          <a:xfrm>
            <a:off x="6647354" y="5301208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mbria" pitchFamily="18" charset="0"/>
              </a:rPr>
              <a:t>Continuous predictor variable multiplied by </a:t>
            </a:r>
            <a:r>
              <a:rPr lang="el-GR" dirty="0" smtClean="0">
                <a:latin typeface="Cambria" pitchFamily="18" charset="0"/>
                <a:cs typeface="Calibri"/>
              </a:rPr>
              <a:t>β</a:t>
            </a:r>
            <a:r>
              <a:rPr lang="en-GB" dirty="0" smtClean="0">
                <a:latin typeface="Cambria" pitchFamily="18" charset="0"/>
                <a:cs typeface="Calibri"/>
              </a:rPr>
              <a:t> parameter</a:t>
            </a:r>
            <a:endParaRPr lang="en-GB" dirty="0">
              <a:latin typeface="Cambr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594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  <p:bldP spid="23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/>
              <a:t>Spatial Interaction Models – an empirical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 dirty="0" smtClean="0"/>
              <a:t>The Poisson model can be run in R using the GLM package with a command similar to:</a:t>
            </a:r>
          </a:p>
          <a:p>
            <a:pPr marL="0" indent="0">
              <a:buNone/>
            </a:pPr>
            <a:r>
              <a:rPr lang="en-GB" dirty="0" err="1"/>
              <a:t>AustriaExp</a:t>
            </a:r>
            <a:r>
              <a:rPr lang="en-GB" dirty="0"/>
              <a:t> &lt;- </a:t>
            </a:r>
            <a:r>
              <a:rPr lang="en-GB" dirty="0" err="1" smtClean="0"/>
              <a:t>glm</a:t>
            </a:r>
            <a:r>
              <a:rPr lang="en-GB" dirty="0" smtClean="0"/>
              <a:t>(</a:t>
            </a:r>
            <a:r>
              <a:rPr lang="en-GB" dirty="0" err="1" smtClean="0"/>
              <a:t>Data~Origin+Destination+Dij</a:t>
            </a:r>
            <a:r>
              <a:rPr lang="en-GB" dirty="0" smtClean="0"/>
              <a:t>+ offset(log(Offset</a:t>
            </a:r>
            <a:r>
              <a:rPr lang="en-GB" dirty="0"/>
              <a:t>)), family=</a:t>
            </a:r>
            <a:r>
              <a:rPr lang="en-GB" dirty="0" err="1"/>
              <a:t>poisson</a:t>
            </a:r>
            <a:r>
              <a:rPr lang="en-GB" dirty="0"/>
              <a:t>(link="log"),data=Austria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The GLM package in R will calibrate a series of parameters – dummy parameters for the </a:t>
            </a:r>
            <a:r>
              <a:rPr lang="en-GB" dirty="0" smtClean="0">
                <a:solidFill>
                  <a:schemeClr val="accent2"/>
                </a:solidFill>
              </a:rPr>
              <a:t>origin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chemeClr val="accent2"/>
                </a:solidFill>
              </a:rPr>
              <a:t>destination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accent2"/>
                </a:solidFill>
              </a:rPr>
              <a:t>main effects</a:t>
            </a:r>
            <a:r>
              <a:rPr lang="en-GB" dirty="0" smtClean="0"/>
              <a:t>, and </a:t>
            </a:r>
            <a:r>
              <a:rPr lang="en-GB" dirty="0" smtClean="0">
                <a:solidFill>
                  <a:schemeClr val="accent2"/>
                </a:solidFill>
              </a:rPr>
              <a:t>overall main effect</a:t>
            </a:r>
            <a:r>
              <a:rPr lang="en-GB" dirty="0" smtClean="0"/>
              <a:t> and a </a:t>
            </a:r>
            <a:r>
              <a:rPr lang="en-GB" dirty="0" smtClean="0">
                <a:solidFill>
                  <a:schemeClr val="accent2"/>
                </a:solidFill>
              </a:rPr>
              <a:t>slope parameter </a:t>
            </a:r>
            <a:r>
              <a:rPr lang="en-GB" dirty="0" smtClean="0"/>
              <a:t>associated with the continuous distance variable…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Oval 3"/>
          <p:cNvSpPr/>
          <p:nvPr>
            <p:custDataLst>
              <p:tags r:id="rId4"/>
            </p:custDataLst>
          </p:nvPr>
        </p:nvSpPr>
        <p:spPr>
          <a:xfrm>
            <a:off x="251520" y="2636912"/>
            <a:ext cx="2448272" cy="53388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/>
          <p:cNvCxnSpPr>
            <a:stCxn id="4" idx="5"/>
            <a:endCxn id="6" idx="1"/>
          </p:cNvCxnSpPr>
          <p:nvPr>
            <p:custDataLst>
              <p:tags r:id="rId5"/>
            </p:custDataLst>
          </p:nvPr>
        </p:nvCxnSpPr>
        <p:spPr>
          <a:xfrm>
            <a:off x="2341251" y="3092609"/>
            <a:ext cx="934605" cy="46066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>
            <p:custDataLst>
              <p:tags r:id="rId6"/>
            </p:custDataLst>
          </p:nvPr>
        </p:nvSpPr>
        <p:spPr>
          <a:xfrm>
            <a:off x="3275856" y="3091605"/>
            <a:ext cx="5671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mbria" pitchFamily="18" charset="0"/>
              </a:rPr>
              <a:t>The offset in the model is a matrix with 0s in the diagonal cells and 1s in all other cells to force the modelled diagonals to = 0</a:t>
            </a:r>
            <a:endParaRPr lang="en-GB" dirty="0">
              <a:latin typeface="Cambr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42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/>
              <a:t>Spatial Interaction Models – an empirical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custDataLst>
                  <p:tags r:id="rId3"/>
                </p:custDataLst>
                <p:extLst>
                  <p:ext uri="{D42A27DB-BD31-4B8C-83A1-F6EECF244321}">
                    <p14:modId xmlns:p14="http://schemas.microsoft.com/office/powerpoint/2010/main" val="1601326221"/>
                  </p:ext>
                </p:extLst>
              </p:nvPr>
            </p:nvGraphicFramePr>
            <p:xfrm>
              <a:off x="323528" y="1412776"/>
              <a:ext cx="8208916" cy="270271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84624"/>
                    <a:gridCol w="684624"/>
                    <a:gridCol w="684624"/>
                    <a:gridCol w="684624"/>
                    <a:gridCol w="684624"/>
                    <a:gridCol w="684624"/>
                    <a:gridCol w="684624"/>
                    <a:gridCol w="684624"/>
                    <a:gridCol w="684624"/>
                    <a:gridCol w="699399"/>
                    <a:gridCol w="699399"/>
                    <a:gridCol w="648502"/>
                  </a:tblGrid>
                  <a:tr h="18375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GB" sz="1200" dirty="0">
                            <a:effectLst/>
                            <a:latin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GB" sz="1200">
                            <a:effectLst/>
                            <a:latin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 gridSpan="9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Destination</a:t>
                          </a:r>
                          <a:endParaRPr lang="en-GB" sz="12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GB" sz="1200">
                            <a:effectLst/>
                            <a:latin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0445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GB" sz="1200">
                            <a:effectLst/>
                            <a:latin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GB" sz="1200">
                            <a:effectLst/>
                            <a:latin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AT11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AT12</a:t>
                          </a:r>
                          <a:endParaRPr lang="en-GB" sz="12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AT13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AT21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AT22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AT31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AT32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AT33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AT34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200">
                                        <a:effectLst/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GB" sz="1200">
                                        <a:effectLst/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GB" sz="1200">
                                        <a:effectLst/>
                                        <a:latin typeface="Cambria Math"/>
                                      </a:rPr>
                                      <m:t>𝑂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</a:tr>
                  <a:tr h="183758">
                    <a:tc rowSpan="9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Origin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AT11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979</a:t>
                          </a:r>
                          <a:endParaRPr lang="en-GB" sz="12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2261</a:t>
                          </a:r>
                          <a:endParaRPr lang="en-GB" sz="12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104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338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191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87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44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14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 </a:t>
                          </a:r>
                          <a:endParaRPr lang="en-GB" sz="12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</a:tr>
                  <a:tr h="183758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AT12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1027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14365</a:t>
                          </a:r>
                          <a:endParaRPr lang="en-GB" sz="12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503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1614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1602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584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299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96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1.545</a:t>
                          </a:r>
                          <a:endParaRPr lang="en-GB" sz="12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</a:tr>
                  <a:tr h="183758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AT13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2921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17686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949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3149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2733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1020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516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164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2.441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42656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AT21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174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799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1225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932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630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591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416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132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0.6992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42656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AT22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450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2044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3239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743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1003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601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314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97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0.9487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</a:tr>
                  <a:tr h="183758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AT31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329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2639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3657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653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1304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1166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674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222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1.29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42656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AT32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147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946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1340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602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767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1145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644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201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0.7427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</a:tr>
                  <a:tr h="183758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AT33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74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482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677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422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400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660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642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986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1.195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42656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AT34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24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164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229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142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132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232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213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1049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0.9887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4265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GB" sz="1200">
                            <a:effectLst/>
                            <a:latin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200">
                                        <a:effectLst/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GB" sz="1200">
                                        <a:effectLst/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GB" sz="1200">
                                        <a:effectLst/>
                                        <a:latin typeface="Cambria Math"/>
                                      </a:rPr>
                                      <m:t>𝐷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 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solidFill>
                                <a:srgbClr val="00B0F0"/>
                              </a:solidFill>
                              <a:effectLst/>
                            </a:rPr>
                            <a:t>1.497</a:t>
                          </a:r>
                          <a:endParaRPr lang="en-GB" sz="1200" dirty="0">
                            <a:solidFill>
                              <a:srgbClr val="00B0F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2.185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0.1878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0.6643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0.7426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0.2133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0.6677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0.3999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solidFill>
                                <a:schemeClr val="accent2"/>
                              </a:solidFill>
                              <a:effectLst/>
                            </a:rPr>
                            <a:t>6.2050</a:t>
                          </a:r>
                          <a:endParaRPr lang="en-GB" sz="1200" dirty="0">
                            <a:solidFill>
                              <a:schemeClr val="accent2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custDataLst>
                  <p:tags r:id="rId18"/>
                </p:custDataLst>
                <p:extLst>
                  <p:ext uri="{D42A27DB-BD31-4B8C-83A1-F6EECF244321}">
                    <p14:modId xmlns:p14="http://schemas.microsoft.com/office/powerpoint/2010/main" val="1601326221"/>
                  </p:ext>
                </p:extLst>
              </p:nvPr>
            </p:nvGraphicFramePr>
            <p:xfrm>
              <a:off x="323528" y="1412776"/>
              <a:ext cx="8208916" cy="263896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84624"/>
                    <a:gridCol w="684624"/>
                    <a:gridCol w="684624"/>
                    <a:gridCol w="684624"/>
                    <a:gridCol w="684624"/>
                    <a:gridCol w="684624"/>
                    <a:gridCol w="684624"/>
                    <a:gridCol w="684624"/>
                    <a:gridCol w="684624"/>
                    <a:gridCol w="699399"/>
                    <a:gridCol w="699399"/>
                    <a:gridCol w="648502"/>
                  </a:tblGrid>
                  <a:tr h="21031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GB" sz="1200" dirty="0">
                            <a:effectLst/>
                            <a:latin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GB" sz="1200">
                            <a:effectLst/>
                            <a:latin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 gridSpan="9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Destination</a:t>
                          </a:r>
                          <a:endParaRPr lang="en-GB" sz="12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GB" sz="1200">
                            <a:effectLst/>
                            <a:latin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3399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GB" sz="1200">
                            <a:effectLst/>
                            <a:latin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GB" sz="1200">
                            <a:effectLst/>
                            <a:latin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AT11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AT12</a:t>
                          </a:r>
                          <a:endParaRPr lang="en-GB" sz="12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AT13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AT21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AT22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AT31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AT32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AT33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AT34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19"/>
                          <a:stretch>
                            <a:fillRect l="-1170755" t="-102632" b="-984211"/>
                          </a:stretch>
                        </a:blipFill>
                      </a:tcPr>
                    </a:tc>
                  </a:tr>
                  <a:tr h="193231">
                    <a:tc rowSpan="9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Origin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AT11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979</a:t>
                          </a:r>
                          <a:endParaRPr lang="en-GB" sz="12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2261</a:t>
                          </a:r>
                          <a:endParaRPr lang="en-GB" sz="12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104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338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191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87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44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14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 </a:t>
                          </a:r>
                          <a:endParaRPr lang="en-GB" sz="12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</a:tr>
                  <a:tr h="193231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AT12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1027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14365</a:t>
                          </a:r>
                          <a:endParaRPr lang="en-GB" sz="12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503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1614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1602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584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299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96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effectLst/>
                            </a:rPr>
                            <a:t>1.545</a:t>
                          </a:r>
                          <a:endParaRPr lang="en-GB" sz="12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</a:tr>
                  <a:tr h="193231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AT13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2921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17686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949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3149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2733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1020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516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164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2.441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42656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AT21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174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799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1225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932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630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591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416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132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0.6992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42656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AT22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450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2044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3239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743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1003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601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314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97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0.9487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</a:tr>
                  <a:tr h="193231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AT31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329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2639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3657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653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1304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1166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674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222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1.29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42656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AT32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147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946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1340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602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767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1145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644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201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0.7427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</a:tr>
                  <a:tr h="193231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AT33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74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482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677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422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400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660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642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986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1.195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42656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AT34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24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164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229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142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132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232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213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1049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0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0.9887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</a:tr>
                  <a:tr h="25787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</a:pPr>
                          <a:endParaRPr lang="en-GB" sz="1200">
                            <a:effectLst/>
                            <a:latin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19"/>
                          <a:stretch>
                            <a:fillRect l="-99115" t="-940476" r="-992920" b="-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 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solidFill>
                                <a:srgbClr val="00B0F0"/>
                              </a:solidFill>
                              <a:effectLst/>
                            </a:rPr>
                            <a:t>1.497</a:t>
                          </a:r>
                          <a:endParaRPr lang="en-GB" sz="1200" dirty="0">
                            <a:solidFill>
                              <a:srgbClr val="00B0F0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2.185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0.1878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0.6643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0.7426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0.2133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0.6677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>
                              <a:effectLst/>
                            </a:rPr>
                            <a:t>0.3999</a:t>
                          </a:r>
                          <a:endParaRPr lang="en-GB" sz="12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200" dirty="0">
                              <a:solidFill>
                                <a:schemeClr val="accent2"/>
                              </a:solidFill>
                              <a:effectLst/>
                            </a:rPr>
                            <a:t>6.2050</a:t>
                          </a:r>
                          <a:endParaRPr lang="en-GB" sz="1200" dirty="0">
                            <a:solidFill>
                              <a:schemeClr val="accent2"/>
                            </a:solidFill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>
                <p:custDataLst>
                  <p:tags r:id="rId4"/>
                </p:custDataLst>
              </p:nvPr>
            </p:nvSpPr>
            <p:spPr>
              <a:xfrm>
                <a:off x="365739" y="4149080"/>
                <a:ext cx="352839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/>
                  <a:t>R</a:t>
                </a:r>
                <a:r>
                  <a:rPr lang="en-GB" sz="1400" baseline="30000" dirty="0"/>
                  <a:t>2</a:t>
                </a:r>
                <a:r>
                  <a:rPr lang="en-GB" sz="1400" dirty="0"/>
                  <a:t> = 0.975 </a:t>
                </a:r>
                <a:r>
                  <a:rPr lang="en-GB" sz="1400" dirty="0" smtClean="0"/>
                  <a:t>	</a:t>
                </a:r>
                <a:r>
                  <a:rPr lang="en-GB" sz="1400" dirty="0"/>
                  <a:t>	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/>
                      </a:rPr>
                      <m:t>𝛽</m:t>
                    </m:r>
                  </m:oMath>
                </a14:m>
                <a:r>
                  <a:rPr lang="en-GB" sz="1400" dirty="0"/>
                  <a:t> = </a:t>
                </a:r>
                <a:r>
                  <a:rPr lang="en-GB" sz="1400" dirty="0">
                    <a:solidFill>
                      <a:srgbClr val="FFC000"/>
                    </a:solidFill>
                  </a:rPr>
                  <a:t>-</a:t>
                </a:r>
                <a:r>
                  <a:rPr lang="en-GB" sz="1400" dirty="0" smtClean="0">
                    <a:solidFill>
                      <a:srgbClr val="FFC000"/>
                    </a:solidFill>
                  </a:rPr>
                  <a:t>0.007915</a:t>
                </a:r>
                <a:endParaRPr lang="en-GB" sz="1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0"/>
                </p:custDataLst>
              </p:nvPr>
            </p:nvSpPr>
            <p:spPr>
              <a:xfrm>
                <a:off x="365739" y="4149080"/>
                <a:ext cx="3528392" cy="307777"/>
              </a:xfrm>
              <a:prstGeom prst="rect">
                <a:avLst/>
              </a:prstGeom>
              <a:blipFill rotWithShape="1">
                <a:blip r:embed="rId21"/>
                <a:stretch>
                  <a:fillRect l="-518" t="-2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50931" y="4572149"/>
                <a:ext cx="8397533" cy="1953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20000"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400">
                    <a:solidFill>
                      <a:schemeClr val="tx1"/>
                    </a:solidFill>
                    <a:latin typeface="Cambria"/>
                    <a:ea typeface="ＭＳ Ｐゴシック" charset="0"/>
                    <a:cs typeface="Cambria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400">
                    <a:solidFill>
                      <a:schemeClr val="tx1"/>
                    </a:solidFill>
                    <a:latin typeface="Cambria"/>
                    <a:ea typeface="ＭＳ Ｐゴシック" charset="-128"/>
                    <a:cs typeface="Cambria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400">
                    <a:solidFill>
                      <a:schemeClr val="tx1"/>
                    </a:solidFill>
                    <a:latin typeface="Cambria"/>
                    <a:ea typeface="ＭＳ Ｐゴシック" charset="-128"/>
                    <a:cs typeface="Cambria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000">
                    <a:solidFill>
                      <a:schemeClr val="tx1"/>
                    </a:solidFill>
                    <a:latin typeface="Cambria"/>
                    <a:ea typeface="ＭＳ Ｐゴシック" charset="-128"/>
                    <a:cs typeface="Cambria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000">
                    <a:solidFill>
                      <a:schemeClr val="tx1"/>
                    </a:solidFill>
                    <a:latin typeface="Cambria"/>
                    <a:ea typeface="ＭＳ Ｐゴシック" charset="-128"/>
                    <a:cs typeface="Cambri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=979=</m:t>
                    </m:r>
                    <m:r>
                      <a:rPr lang="en-GB" i="1">
                        <a:latin typeface="Cambria Math"/>
                      </a:rPr>
                      <m:t>𝑒𝑥𝑝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6.2050</m:t>
                        </m:r>
                        <m:r>
                          <a:rPr lang="en-GB">
                            <a:latin typeface="Cambria Math"/>
                          </a:rPr>
                          <m:t>+</m:t>
                        </m:r>
                        <m:r>
                          <a:rPr lang="en-GB" b="0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GB" b="0" i="0" smtClean="0">
                            <a:latin typeface="Cambria Math"/>
                          </a:rPr>
                          <m:t>+</m:t>
                        </m:r>
                        <m:r>
                          <a:rPr lang="en-GB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1.497</m:t>
                        </m:r>
                        <m:r>
                          <a:rPr lang="en-GB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−0.007915 </m:t>
                            </m:r>
                            <m:r>
                              <a:rPr lang="en-GB" i="1">
                                <a:latin typeface="Cambria Math"/>
                              </a:rPr>
                              <m:t>×</m:t>
                            </m:r>
                            <m:r>
                              <a:rPr lang="en-GB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103</m:t>
                            </m:r>
                          </m:e>
                        </m:d>
                        <m:r>
                          <a:rPr lang="en-GB" i="1"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GB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GB" i="1">
                        <a:latin typeface="Cambria Math"/>
                      </a:rPr>
                      <m:t> </m:t>
                    </m:r>
                  </m:oMath>
                </a14:m>
                <a:endParaRPr lang="en-GB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  <m:r>
                          <a:rPr lang="en-GB" i="1">
                            <a:latin typeface="Cambria Math"/>
                          </a:rPr>
                          <m:t>=</m:t>
                        </m:r>
                        <m:r>
                          <a:rPr lang="en-GB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𝜆</m:t>
                        </m:r>
                        <m:r>
                          <a:rPr lang="en-GB" i="1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GB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GB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𝑂</m:t>
                            </m:r>
                          </m:sup>
                        </m:sSubSup>
                        <m:r>
                          <a:rPr lang="en-GB" i="1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GB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GB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GB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𝐷</m:t>
                            </m:r>
                          </m:sup>
                        </m:sSubSup>
                        <m:r>
                          <a:rPr lang="en-GB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𝛽</m:t>
                            </m:r>
                            <m:r>
                              <a:rPr lang="en-GB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GB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GB" dirty="0" smtClean="0"/>
                  <a:t> - or in multiplicative form:</a:t>
                </a:r>
              </a:p>
              <a:p>
                <a:pPr marL="0" indent="0">
                  <a:buNone/>
                </a:pPr>
                <a:r>
                  <a:rPr lang="en-GB" dirty="0" smtClean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𝜏</m:t>
                    </m:r>
                    <m:sSubSup>
                      <m:sSubSupPr>
                        <m:ctrlPr>
                          <a:rPr lang="en-GB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GB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GB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𝑂</m:t>
                        </m:r>
                      </m:sup>
                    </m:sSubSup>
                    <m:sSubSup>
                      <m:sSubSupPr>
                        <m:ctrlPr>
                          <a:rPr lang="en-GB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GB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GB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𝐷</m:t>
                        </m:r>
                      </m:sup>
                    </m:sSubSup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𝛽</m:t>
                            </m:r>
                            <m:r>
                              <a:rPr lang="en-GB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GB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GB" dirty="0" smtClean="0"/>
                  <a:t> 			(5)</a:t>
                </a:r>
              </a:p>
              <a:p>
                <a:r>
                  <a:rPr lang="en-GB" dirty="0" smtClean="0"/>
                  <a:t>Multiplicative model reminiscent of anything…?</a:t>
                </a:r>
                <a:endParaRPr lang="en-GB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50931" y="4572149"/>
                <a:ext cx="8397533" cy="1953195"/>
              </a:xfrm>
              <a:prstGeom prst="rect">
                <a:avLst/>
              </a:prstGeom>
              <a:blipFill rotWithShape="1">
                <a:blip r:embed="rId23"/>
                <a:stretch>
                  <a:fillRect l="-871" t="-1250" b="-46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>
            <p:custDataLst>
              <p:tags r:id="rId6"/>
            </p:custDataLst>
          </p:nvPr>
        </p:nvSpPr>
        <p:spPr>
          <a:xfrm>
            <a:off x="2583538" y="1781200"/>
            <a:ext cx="504056" cy="35165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>
            <a:stCxn id="7" idx="4"/>
          </p:cNvCxnSpPr>
          <p:nvPr>
            <p:custDataLst>
              <p:tags r:id="rId7"/>
            </p:custDataLst>
          </p:nvPr>
        </p:nvCxnSpPr>
        <p:spPr>
          <a:xfrm flipH="1">
            <a:off x="1835696" y="2132856"/>
            <a:ext cx="999870" cy="244827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Oval 12"/>
          <p:cNvSpPr/>
          <p:nvPr>
            <p:custDataLst>
              <p:tags r:id="rId8"/>
            </p:custDataLst>
          </p:nvPr>
        </p:nvSpPr>
        <p:spPr>
          <a:xfrm>
            <a:off x="7884368" y="3861048"/>
            <a:ext cx="648072" cy="28803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>
            <a:stCxn id="13" idx="2"/>
          </p:cNvCxnSpPr>
          <p:nvPr>
            <p:custDataLst>
              <p:tags r:id="rId9"/>
            </p:custDataLst>
          </p:nvPr>
        </p:nvCxnSpPr>
        <p:spPr>
          <a:xfrm flipH="1">
            <a:off x="2129936" y="4005064"/>
            <a:ext cx="5754432" cy="100811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Oval 17"/>
          <p:cNvSpPr/>
          <p:nvPr>
            <p:custDataLst>
              <p:tags r:id="rId10"/>
            </p:custDataLst>
          </p:nvPr>
        </p:nvSpPr>
        <p:spPr>
          <a:xfrm>
            <a:off x="2583538" y="3861048"/>
            <a:ext cx="504056" cy="28803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>
            <a:stCxn id="18" idx="4"/>
          </p:cNvCxnSpPr>
          <p:nvPr>
            <p:custDataLst>
              <p:tags r:id="rId11"/>
            </p:custDataLst>
          </p:nvPr>
        </p:nvCxnSpPr>
        <p:spPr>
          <a:xfrm>
            <a:off x="2835566" y="4149080"/>
            <a:ext cx="512298" cy="86409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Oval 20"/>
          <p:cNvSpPr/>
          <p:nvPr>
            <p:custDataLst>
              <p:tags r:id="rId12"/>
            </p:custDataLst>
          </p:nvPr>
        </p:nvSpPr>
        <p:spPr>
          <a:xfrm>
            <a:off x="7956376" y="1781200"/>
            <a:ext cx="504056" cy="28803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/>
          <p:cNvCxnSpPr>
            <a:stCxn id="21" idx="4"/>
          </p:cNvCxnSpPr>
          <p:nvPr>
            <p:custDataLst>
              <p:tags r:id="rId13"/>
            </p:custDataLst>
          </p:nvPr>
        </p:nvCxnSpPr>
        <p:spPr>
          <a:xfrm flipH="1">
            <a:off x="2627784" y="2069232"/>
            <a:ext cx="5580620" cy="294394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9" name="Oval 28"/>
          <p:cNvSpPr/>
          <p:nvPr>
            <p:custDataLst>
              <p:tags r:id="rId14"/>
            </p:custDataLst>
          </p:nvPr>
        </p:nvSpPr>
        <p:spPr>
          <a:xfrm>
            <a:off x="2583538" y="4149080"/>
            <a:ext cx="908342" cy="35165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Connector 29"/>
          <p:cNvCxnSpPr>
            <a:stCxn id="29" idx="5"/>
          </p:cNvCxnSpPr>
          <p:nvPr>
            <p:custDataLst>
              <p:tags r:id="rId15"/>
            </p:custDataLst>
          </p:nvPr>
        </p:nvCxnSpPr>
        <p:spPr>
          <a:xfrm>
            <a:off x="3358856" y="4449237"/>
            <a:ext cx="1573184" cy="563939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7656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8" grpId="0" animBg="1"/>
      <p:bldP spid="21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/>
              <a:t>Spatial Interaction Models – an empirical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3"/>
                </p:custDataLst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 smtClean="0">
                    <a:latin typeface="Cambria Math"/>
                  </a:rPr>
                  <a:t>The multiplicative form of the Poisson model above is very similar to the gravity model in Equation 1: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𝐾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𝑗</m:t>
                        </m:r>
                      </m:sub>
                    </m:sSub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𝛽</m:t>
                            </m:r>
                            <m:r>
                              <a:rPr lang="en-GB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GB" dirty="0" smtClean="0"/>
                  <a:t> - in log form the ‘main effects’ of this model =</a:t>
                </a:r>
              </a:p>
              <a:p>
                <a:pPr marL="0" indent="0">
                  <a:buNone/>
                </a:pPr>
                <a:r>
                  <a:rPr lang="en-GB" dirty="0" smtClean="0"/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  <m:r>
                          <a:rPr lang="en-GB" i="1"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GB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𝐾</m:t>
                                </m:r>
                              </m:e>
                            </m:d>
                          </m:e>
                        </m:func>
                        <m:r>
                          <a:rPr lang="en-GB" i="1"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GB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func>
                    <m:r>
                      <a:rPr lang="en-GB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GB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GB" dirty="0" smtClean="0"/>
                  <a:t>		(6)</a:t>
                </a:r>
              </a:p>
              <a:p>
                <a:r>
                  <a:rPr lang="en-GB" dirty="0" smtClean="0"/>
                  <a:t>But in log form the main effects of the Poisson model = </a:t>
                </a:r>
              </a:p>
              <a:p>
                <a:pPr marL="0" indent="0">
                  <a:buNone/>
                </a:pPr>
                <a:r>
                  <a:rPr lang="en-GB" dirty="0" smtClean="0"/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  <m:r>
                          <a:rPr lang="en-GB" i="1">
                            <a:latin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GB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𝑇</m:t>
                                </m:r>
                              </m:e>
                            </m:d>
                          </m:e>
                        </m:func>
                        <m:r>
                          <a:rPr lang="en-GB" i="1"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GB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GB" i="1">
                                        <a:latin typeface="Cambria Math"/>
                                      </a:rPr>
                                      <m:t>𝑇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func>
                    <m:r>
                      <a:rPr lang="en-GB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GB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GB" i="1">
                                    <a:latin typeface="Cambria Math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GB" dirty="0" smtClean="0"/>
                  <a:t> 		(7)</a:t>
                </a:r>
              </a:p>
              <a:p>
                <a:pPr marL="0" indent="0">
                  <a:buNone/>
                </a:pPr>
                <a:r>
                  <a:rPr lang="en-GB" dirty="0" smtClean="0"/>
                  <a:t>Where</a:t>
                </a:r>
                <a:r>
                  <a:rPr lang="en-GB" dirty="0"/>
                  <a:t>:</a:t>
                </a:r>
                <a:r>
                  <a:rPr lang="en-GB" dirty="0" smtClean="0"/>
                  <a:t>		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𝑇</m:t>
                    </m:r>
                    <m:r>
                      <a:rPr lang="en-GB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en-GB" i="1">
                            <a:latin typeface="Cambria Math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en-GB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GB" i="1">
                                <a:latin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en-GB" dirty="0" smtClean="0"/>
                  <a:t>			(8)</a:t>
                </a:r>
              </a:p>
              <a:p>
                <a:r>
                  <a:rPr lang="en-GB" dirty="0" smtClean="0"/>
                  <a:t>These main effects models in 7 and 8 produce identical results</a:t>
                </a:r>
              </a:p>
              <a:p>
                <a:r>
                  <a:rPr lang="en-GB" dirty="0" smtClean="0"/>
                  <a:t>When we incorporate space back into the model, the Poisson model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GB" dirty="0" smtClean="0"/>
                  <a:t> the gravity model as each main effect parameter is a constraint (gravity only has an overall K constraint). </a:t>
                </a:r>
              </a:p>
              <a:p>
                <a:r>
                  <a:rPr lang="en-GB" dirty="0" smtClean="0"/>
                  <a:t>Including space, the entropy maximising equivalent of the Poisson model is a </a:t>
                </a:r>
                <a:r>
                  <a:rPr lang="en-GB" b="1" i="1" dirty="0" smtClean="0"/>
                  <a:t>doubly constrained spatial interaction model</a:t>
                </a:r>
                <a:r>
                  <a:rPr lang="en-GB" dirty="0" smtClean="0"/>
                  <a:t>…</a:t>
                </a:r>
                <a:endParaRPr lang="en-GB" b="1" i="1" dirty="0" smtClean="0"/>
              </a:p>
              <a:p>
                <a:endParaRPr lang="en-GB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"/>
                </p:custDataLst>
              </p:nvPr>
            </p:nvSpPr>
            <p:spPr>
              <a:blipFill rotWithShape="1">
                <a:blip r:embed="rId6"/>
                <a:stretch>
                  <a:fillRect l="-861" t="-1392" r="-7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8736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/>
              <a:t>Spatial Interaction Models – an empirical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3"/>
                </p:custDataLst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 smtClean="0"/>
                  <a:t>The doubly constrained entropy maximising spatial interaction model equivalent to the Poisson model takes the form:</a:t>
                </a:r>
              </a:p>
              <a:p>
                <a:pPr marL="0" indent="0">
                  <a:buNone/>
                </a:pPr>
                <a:r>
                  <a:rPr lang="en-GB" dirty="0" smtClean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𝛽</m:t>
                        </m:r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GB" dirty="0" smtClean="0"/>
                  <a:t>			(8)</a:t>
                </a:r>
              </a:p>
              <a:p>
                <a:pPr marL="0" indent="0">
                  <a:buNone/>
                </a:pPr>
                <a:r>
                  <a:rPr lang="en-GB" dirty="0" smtClean="0"/>
                  <a:t>Where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1</m:t>
                        </m:r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GB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GB" i="1">
                                <a:latin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𝛽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en-GB" dirty="0" smtClean="0"/>
                  <a:t>			(9)</a:t>
                </a:r>
              </a:p>
              <a:p>
                <a:pPr marL="0" indent="0">
                  <a:buNone/>
                </a:pPr>
                <a:r>
                  <a:rPr lang="en-GB" dirty="0" smtClean="0"/>
                  <a:t>And 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1</m:t>
                        </m:r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GB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GB" i="1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𝛽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en-GB" dirty="0" smtClean="0"/>
                  <a:t>			(10)</a:t>
                </a:r>
              </a:p>
              <a:p>
                <a:r>
                  <a:rPr lang="en-GB" dirty="0" smtClean="0"/>
                  <a:t>Model programmed in VBA – constraints (equivalent to main effects ‘dummy’ parameters in Poisson model) calculated using iterative procedure (Senior, 1979)</a:t>
                </a:r>
                <a:endParaRPr lang="en-GB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𝛽</m:t>
                    </m:r>
                  </m:oMath>
                </a14:m>
                <a:r>
                  <a:rPr lang="en-GB" dirty="0" smtClean="0"/>
                  <a:t> parameter calibrated using Newton-</a:t>
                </a:r>
                <a:r>
                  <a:rPr lang="en-GB" dirty="0" err="1" smtClean="0"/>
                  <a:t>Raphson</a:t>
                </a:r>
                <a:r>
                  <a:rPr lang="en-GB" dirty="0" smtClean="0"/>
                  <a:t> routine (other routines available – see Batty, 1972 for thorough comparison…)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"/>
                </p:custDataLst>
              </p:nvPr>
            </p:nvSpPr>
            <p:spPr>
              <a:blipFill rotWithShape="1">
                <a:blip r:embed="rId8"/>
                <a:stretch>
                  <a:fillRect l="-1077" t="-1624" r="-11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9723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27678" y="465876"/>
            <a:ext cx="8489950" cy="609600"/>
          </a:xfrm>
        </p:spPr>
        <p:txBody>
          <a:bodyPr/>
          <a:lstStyle/>
          <a:p>
            <a:r>
              <a:rPr lang="en-GB" dirty="0" smtClean="0"/>
              <a:t>Spatial Interaction Models – an empirical example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93086117"/>
              </p:ext>
            </p:extLst>
          </p:nvPr>
        </p:nvGraphicFramePr>
        <p:xfrm>
          <a:off x="304008" y="1394650"/>
          <a:ext cx="8316926" cy="252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3632"/>
                <a:gridCol w="693632"/>
                <a:gridCol w="693632"/>
                <a:gridCol w="693632"/>
                <a:gridCol w="693632"/>
                <a:gridCol w="693632"/>
                <a:gridCol w="693632"/>
                <a:gridCol w="693632"/>
                <a:gridCol w="693632"/>
                <a:gridCol w="695294"/>
                <a:gridCol w="695294"/>
                <a:gridCol w="683650"/>
              </a:tblGrid>
              <a:tr h="1980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200" dirty="0" smtClean="0">
                          <a:effectLst/>
                          <a:latin typeface="Calibri"/>
                          <a:cs typeface="Times New Roman"/>
                        </a:rPr>
                        <a:t>Entropy</a:t>
                      </a:r>
                      <a:endParaRPr lang="en-GB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Destination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8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AT11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AT12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AT13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AT21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AT22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AT31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AT32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AT33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AT34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effectLst/>
                        </a:rPr>
                        <a:t>O</a:t>
                      </a:r>
                      <a:r>
                        <a:rPr lang="en-GB" sz="1200" baseline="-25000" dirty="0" err="1" smtClean="0">
                          <a:effectLst/>
                        </a:rPr>
                        <a:t>i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8022"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Origin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AT11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924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2386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92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336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169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4016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80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AT12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967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14980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415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1495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1490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474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206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20080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80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AT13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3068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18400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806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3019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2559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836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359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95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29142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80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AT21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159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687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1085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1079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677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670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427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4897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80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AT22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457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1940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3189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846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1082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624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278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8487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80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AT31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301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2525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3531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694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1412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1325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667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184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10638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80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AT32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805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1156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689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817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1329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691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178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5790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80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AT33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358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508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449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373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685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707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4341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80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AT34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203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196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1295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2184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8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D</a:t>
                      </a:r>
                      <a:r>
                        <a:rPr lang="en-GB" sz="1200" baseline="-25000" dirty="0" err="1">
                          <a:effectLst/>
                        </a:rPr>
                        <a:t>j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5146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25741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26980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4117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8634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8193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4902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3952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1910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89575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304008" y="908720"/>
            <a:ext cx="8058224" cy="61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Cambria"/>
                <a:ea typeface="ＭＳ Ｐゴシック" charset="0"/>
                <a:cs typeface="Cambri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Cambria"/>
                <a:ea typeface="ＭＳ Ｐゴシック" charset="-128"/>
                <a:cs typeface="Cambri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Cambria"/>
                <a:ea typeface="ＭＳ Ｐゴシック" charset="-128"/>
                <a:cs typeface="Cambri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000">
                <a:solidFill>
                  <a:schemeClr val="tx1"/>
                </a:solidFill>
                <a:latin typeface="Cambria"/>
                <a:ea typeface="ＭＳ Ｐゴシック" charset="-128"/>
                <a:cs typeface="Cambri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000">
                <a:solidFill>
                  <a:schemeClr val="tx1"/>
                </a:solidFill>
                <a:latin typeface="Cambria"/>
                <a:ea typeface="ＭＳ Ｐゴシック" charset="-128"/>
                <a:cs typeface="Cambri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GB" dirty="0" smtClean="0"/>
              <a:t>Entropy maximising model results</a:t>
            </a:r>
            <a:endParaRPr lang="en-GB" dirty="0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08429262"/>
              </p:ext>
            </p:extLst>
          </p:nvPr>
        </p:nvGraphicFramePr>
        <p:xfrm>
          <a:off x="321000" y="4221088"/>
          <a:ext cx="8300443" cy="252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2257"/>
                <a:gridCol w="692257"/>
                <a:gridCol w="692257"/>
                <a:gridCol w="692257"/>
                <a:gridCol w="692257"/>
                <a:gridCol w="692257"/>
                <a:gridCol w="692257"/>
                <a:gridCol w="692257"/>
                <a:gridCol w="692257"/>
                <a:gridCol w="702217"/>
                <a:gridCol w="702217"/>
                <a:gridCol w="665696"/>
              </a:tblGrid>
              <a:tr h="3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 dirty="0" smtClean="0">
                          <a:effectLst/>
                          <a:latin typeface="Calibri"/>
                          <a:cs typeface="Times New Roman"/>
                        </a:rPr>
                        <a:t>Poisson </a:t>
                      </a:r>
                      <a:endParaRPr lang="en-GB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Destination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8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AT11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AT12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AT13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AT21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AT22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AT31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AT32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AT33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AT34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r>
                        <a:rPr lang="en-GB" sz="1200" dirty="0" err="1" smtClean="0">
                          <a:effectLst/>
                        </a:rPr>
                        <a:t>O</a:t>
                      </a:r>
                      <a:r>
                        <a:rPr lang="en-GB" sz="1200" baseline="-25000" dirty="0" err="1" smtClean="0">
                          <a:effectLst/>
                        </a:rPr>
                        <a:t>i</a:t>
                      </a:r>
                      <a:endParaRPr lang="en-GB" sz="12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8022"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Origin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AT11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979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2261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104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338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191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87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44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4016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80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AT12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1027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14365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503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1614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1602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584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299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96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20080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80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AT13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2921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17686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949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3149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2733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1020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516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164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29142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80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AT21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174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799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1225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932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630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591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416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132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4897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80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AT22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450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2044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3239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743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1003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601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314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97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8487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80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AT31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329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2639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3657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653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1304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1166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674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222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10638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80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AT32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147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946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1340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602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767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1145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644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201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5790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80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AT33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74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482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677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422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400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660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642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986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4341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80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AT34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164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229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142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132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232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213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1049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2184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8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r>
                        <a:rPr lang="en-GB" sz="1200" dirty="0" err="1" smtClean="0">
                          <a:effectLst/>
                        </a:rPr>
                        <a:t>D</a:t>
                      </a:r>
                      <a:r>
                        <a:rPr lang="en-GB" sz="1200" baseline="-25000" dirty="0" err="1" smtClean="0">
                          <a:effectLst/>
                        </a:rPr>
                        <a:t>j</a:t>
                      </a:r>
                      <a:endParaRPr lang="en-GB" sz="12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5146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25741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26980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4117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8634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8193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4902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3952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1910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89575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>
                <p:custDataLst>
                  <p:tags r:id="rId6"/>
                </p:custDataLst>
              </p:nvPr>
            </p:nvSpPr>
            <p:spPr>
              <a:xfrm>
                <a:off x="309406" y="3852949"/>
                <a:ext cx="352839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/>
                  <a:t>R</a:t>
                </a:r>
                <a:r>
                  <a:rPr lang="en-GB" sz="1400" baseline="30000" dirty="0"/>
                  <a:t>2</a:t>
                </a:r>
                <a:r>
                  <a:rPr lang="en-GB" sz="1400" dirty="0"/>
                  <a:t> = 0.977</a:t>
                </a:r>
                <a:r>
                  <a:rPr lang="en-GB" sz="1400" dirty="0" smtClean="0"/>
                  <a:t>	</a:t>
                </a:r>
                <a:r>
                  <a:rPr lang="en-GB" sz="1400" dirty="0"/>
                  <a:t>	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/>
                      </a:rPr>
                      <m:t>𝛽</m:t>
                    </m:r>
                  </m:oMath>
                </a14:m>
                <a:r>
                  <a:rPr lang="en-GB" sz="1400" dirty="0"/>
                  <a:t> = -</a:t>
                </a:r>
                <a:r>
                  <a:rPr lang="en-GB" sz="1400" dirty="0" smtClean="0"/>
                  <a:t>9.51213</a:t>
                </a:r>
                <a:endParaRPr lang="en-GB" sz="1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"/>
                </p:custDataLst>
              </p:nvPr>
            </p:nvSpPr>
            <p:spPr>
              <a:xfrm>
                <a:off x="309406" y="3852949"/>
                <a:ext cx="3528392" cy="307777"/>
              </a:xfrm>
              <a:prstGeom prst="rect">
                <a:avLst/>
              </a:prstGeom>
              <a:blipFill rotWithShape="1">
                <a:blip r:embed="rId9"/>
                <a:stretch>
                  <a:fillRect l="-518" t="-3922" b="-156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9086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/>
              <a:t>Spatial Interaction Models – an empirical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3"/>
                </p:custDataLst>
              </p:nvPr>
            </p:nvSpPr>
            <p:spPr/>
            <p:txBody>
              <a:bodyPr/>
              <a:lstStyle/>
              <a:p>
                <a:r>
                  <a:rPr lang="en-GB" dirty="0" smtClean="0"/>
                  <a:t>Reasons for slight difference in between results for entropy maximising model and Poisson model?</a:t>
                </a:r>
              </a:p>
              <a:p>
                <a:r>
                  <a:rPr lang="en-GB" dirty="0" smtClean="0"/>
                  <a:t>It’s all in the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𝛽</m:t>
                    </m:r>
                  </m:oMath>
                </a14:m>
                <a:r>
                  <a:rPr lang="en-GB" dirty="0"/>
                  <a:t> parameter </a:t>
                </a:r>
                <a:r>
                  <a:rPr lang="en-GB" dirty="0" smtClean="0"/>
                  <a:t>!</a:t>
                </a:r>
              </a:p>
              <a:p>
                <a:r>
                  <a:rPr lang="en-GB" dirty="0" smtClean="0"/>
                  <a:t>Entropy model calibrates parameter as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𝛽</m:t>
                    </m:r>
                  </m:oMath>
                </a14:m>
                <a:r>
                  <a:rPr lang="en-GB" dirty="0"/>
                  <a:t> = -</a:t>
                </a:r>
                <a:r>
                  <a:rPr lang="en-GB" dirty="0" smtClean="0"/>
                  <a:t>9.51213</a:t>
                </a:r>
                <a:endParaRPr lang="en-GB" dirty="0">
                  <a:solidFill>
                    <a:srgbClr val="FFC000"/>
                  </a:solidFill>
                </a:endParaRPr>
              </a:p>
              <a:p>
                <a:r>
                  <a:rPr lang="en-GB" dirty="0" smtClean="0"/>
                  <a:t>Poisson model calibrates parameter as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𝛽</m:t>
                    </m:r>
                  </m:oMath>
                </a14:m>
                <a:r>
                  <a:rPr lang="en-GB" dirty="0"/>
                  <a:t> = -</a:t>
                </a:r>
                <a:r>
                  <a:rPr lang="en-GB" dirty="0" smtClean="0"/>
                  <a:t>0.00791</a:t>
                </a:r>
                <a:endParaRPr lang="en-GB" dirty="0" smtClean="0">
                  <a:solidFill>
                    <a:srgbClr val="FFC000"/>
                  </a:solidFill>
                </a:endParaRPr>
              </a:p>
              <a:p>
                <a:r>
                  <a:rPr lang="en-GB" dirty="0" smtClean="0"/>
                  <a:t>But quirk of entropy program means all distances needed to be divided by 1000… so, multiply Poisson parameter by 1000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𝛽</m:t>
                    </m:r>
                    <m:r>
                      <a:rPr lang="en-GB" i="1">
                        <a:latin typeface="Cambria Math"/>
                      </a:rPr>
                      <m:t>= </m:t>
                    </m:r>
                  </m:oMath>
                </a14:m>
                <a:r>
                  <a:rPr lang="en-GB" dirty="0"/>
                  <a:t>-</a:t>
                </a:r>
                <a:r>
                  <a:rPr lang="en-GB" dirty="0" smtClean="0"/>
                  <a:t>7.91533 – similar to the Entropy value</a:t>
                </a:r>
              </a:p>
              <a:p>
                <a:r>
                  <a:rPr lang="en-GB" dirty="0" smtClean="0"/>
                  <a:t>If we plug this value into the entropy model (something which is much easier to do with a home-made bespoke model – the opposite can’t be done in R with the Poisson model) – hey presto, identical results!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"/>
                </p:custDataLst>
              </p:nvPr>
            </p:nvSpPr>
            <p:spPr>
              <a:blipFill rotWithShape="1">
                <a:blip r:embed="rId6"/>
                <a:stretch>
                  <a:fillRect l="-933" t="-928" r="-17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757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Interim 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 dirty="0" smtClean="0"/>
              <a:t>Poisson regression and entropy maximising spatial interaction models produce </a:t>
            </a:r>
            <a:r>
              <a:rPr lang="en-GB" i="1" dirty="0" smtClean="0"/>
              <a:t>identical</a:t>
            </a:r>
            <a:r>
              <a:rPr lang="en-GB" dirty="0" smtClean="0"/>
              <a:t> results when the distance decay parameter is the same</a:t>
            </a:r>
          </a:p>
          <a:p>
            <a:r>
              <a:rPr lang="en-GB" dirty="0" smtClean="0"/>
              <a:t>The only difference between the two approaches is in the calibration of the distance decay parameter</a:t>
            </a:r>
          </a:p>
          <a:p>
            <a:r>
              <a:rPr lang="en-GB" dirty="0" smtClean="0"/>
              <a:t>Statistical packages such as R and SPSS will calibrate these parameters automatically using methods which are </a:t>
            </a:r>
            <a:r>
              <a:rPr lang="en-GB" i="1" dirty="0" smtClean="0"/>
              <a:t>not fully documented</a:t>
            </a:r>
            <a:r>
              <a:rPr lang="en-GB" dirty="0" smtClean="0"/>
              <a:t>. </a:t>
            </a:r>
          </a:p>
          <a:p>
            <a:r>
              <a:rPr lang="en-GB" dirty="0" smtClean="0"/>
              <a:t>R uses the ‘Iteratively </a:t>
            </a:r>
            <a:r>
              <a:rPr lang="en-GB" dirty="0"/>
              <a:t>Reweighting Least </a:t>
            </a:r>
            <a:r>
              <a:rPr lang="en-GB" dirty="0" smtClean="0"/>
              <a:t>Squares’ algorithm (produces comparable maximum likelihood estimates to the Newton-</a:t>
            </a:r>
            <a:r>
              <a:rPr lang="en-GB" dirty="0" err="1" smtClean="0"/>
              <a:t>Raphson</a:t>
            </a:r>
            <a:r>
              <a:rPr lang="en-GB" dirty="0" smtClean="0"/>
              <a:t> routine (Green, 1984)) – and will provide parameter estimates for as many dummy variables and covariates as specified)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615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Interim 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 dirty="0" smtClean="0"/>
              <a:t>Interpretation of parameters produced in R can be difficult – whilst different coding schemes can be chosen, an intuitive scheme such as </a:t>
            </a:r>
            <a:r>
              <a:rPr lang="en-GB" dirty="0" err="1" smtClean="0"/>
              <a:t>Raymer’s</a:t>
            </a:r>
            <a:r>
              <a:rPr lang="en-GB" dirty="0" smtClean="0"/>
              <a:t> (2007) ‘total reference category’ cannot</a:t>
            </a:r>
          </a:p>
          <a:p>
            <a:r>
              <a:rPr lang="en-GB" dirty="0" smtClean="0"/>
              <a:t>Bespoke entropy maximising program offers more flexibility  but with the drawback of computer programming knowledge required</a:t>
            </a:r>
          </a:p>
          <a:p>
            <a:r>
              <a:rPr lang="en-GB" dirty="0" smtClean="0"/>
              <a:t>Calibration of more than 1 parameter in the entropy model considerably more complicated than just 1 (for non-expert programmers / mathematicians!)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621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/>
              <a:t>Modelling inter-regional migration in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 dirty="0" smtClean="0"/>
              <a:t>Experimentation with migration models led us to exploring inter-regional migration in Europe – reliable data for model calibration</a:t>
            </a:r>
          </a:p>
          <a:p>
            <a:r>
              <a:rPr lang="en-GB" dirty="0" smtClean="0"/>
              <a:t>Could our experimentation offer any new perspectives or fill gaps in data?</a:t>
            </a:r>
          </a:p>
          <a:p>
            <a:pPr marL="0" indent="0">
              <a:buNone/>
            </a:pPr>
            <a:r>
              <a:rPr lang="en-GB" dirty="0" smtClean="0"/>
              <a:t>Question:</a:t>
            </a:r>
          </a:p>
          <a:p>
            <a:r>
              <a:rPr lang="en-GB" dirty="0" smtClean="0"/>
              <a:t>Can we use inter-regional, intra-country data to effectively model inter-regional, inter-country flows in a post-Schengen open-border Europe?</a:t>
            </a:r>
          </a:p>
          <a:p>
            <a:endParaRPr lang="en-GB" dirty="0" smtClean="0"/>
          </a:p>
          <a:p>
            <a:r>
              <a:rPr lang="en-GB" dirty="0" smtClean="0"/>
              <a:t>This is very much still Work in progress, but…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819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Presentation 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 dirty="0" smtClean="0"/>
              <a:t>Introduction to the ENFOLD-</a:t>
            </a:r>
            <a:r>
              <a:rPr lang="en-GB" dirty="0" err="1" smtClean="0"/>
              <a:t>ing</a:t>
            </a:r>
            <a:r>
              <a:rPr lang="en-GB" dirty="0" smtClean="0"/>
              <a:t> project and motivation for this work</a:t>
            </a:r>
          </a:p>
          <a:p>
            <a:r>
              <a:rPr lang="en-GB" dirty="0" smtClean="0"/>
              <a:t>Modelling migration - spatial interaction models</a:t>
            </a:r>
          </a:p>
          <a:p>
            <a:r>
              <a:rPr lang="en-GB" dirty="0" smtClean="0"/>
              <a:t>A comparison of modelling methodology – entropy maximising models vs. statistical models</a:t>
            </a:r>
          </a:p>
          <a:p>
            <a:r>
              <a:rPr lang="en-GB" dirty="0" smtClean="0"/>
              <a:t>A spatial interaction modelling perspective on inter-regional migration in Europe – work in progress…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125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European NUTS2 regional system</a:t>
            </a:r>
            <a:endParaRPr lang="en-GB" dirty="0"/>
          </a:p>
        </p:txBody>
      </p:sp>
      <p:pic>
        <p:nvPicPr>
          <p:cNvPr id="4" name="Content Placeholder 3" descr="C:\Users\Adam\Documents\My Dropbox\ENFOLDing - Migration\Maps\spatial_system.jpg"/>
          <p:cNvPicPr>
            <a:picLocks noGrp="1" noChangeAspect="1"/>
          </p:cNvPicPr>
          <p:nvPr>
            <p:ph sz="half" idx="1"/>
            <p:custDataLst>
              <p:tags r:id="rId3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" t="7974" r="6499" b="7134"/>
          <a:stretch/>
        </p:blipFill>
        <p:spPr bwMode="auto">
          <a:xfrm>
            <a:off x="251520" y="1196752"/>
            <a:ext cx="3940336" cy="54567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4392488" cy="3506333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4572000" y="5013176"/>
            <a:ext cx="4427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Data collected for countries in 2006 – collated for the DEMIFER project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292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Doubly constrained models – national results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sz="half" idx="1"/>
                <p:custDataLst>
                  <p:tags r:id="rId3"/>
                </p:custDataLst>
                <p:extLst>
                  <p:ext uri="{D42A27DB-BD31-4B8C-83A1-F6EECF244321}">
                    <p14:modId xmlns:p14="http://schemas.microsoft.com/office/powerpoint/2010/main" val="807228847"/>
                  </p:ext>
                </p:extLst>
              </p:nvPr>
            </p:nvGraphicFramePr>
            <p:xfrm>
              <a:off x="179512" y="1424112"/>
              <a:ext cx="4168383" cy="53980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99308"/>
                    <a:gridCol w="1542292"/>
                    <a:gridCol w="707268"/>
                    <a:gridCol w="1019515"/>
                  </a:tblGrid>
                  <a:tr h="37782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Country Code</a:t>
                          </a:r>
                          <a:endParaRPr lang="en-GB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Country</a:t>
                          </a:r>
                          <a:endParaRPr lang="en-GB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R</a:t>
                          </a:r>
                          <a:r>
                            <a:rPr lang="en-GB" sz="1400" baseline="30000">
                              <a:effectLst/>
                            </a:rPr>
                            <a:t>2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Generalised </a:t>
                          </a:r>
                          <a14:m>
                            <m:oMath xmlns:m="http://schemas.openxmlformats.org/officeDocument/2006/math">
                              <m:r>
                                <a:rPr lang="en-GB" sz="1400">
                                  <a:effectLst/>
                                  <a:latin typeface="Cambria Math"/>
                                </a:rPr>
                                <m:t>𝛽</m:t>
                              </m:r>
                            </m:oMath>
                          </a14:m>
                          <a:r>
                            <a:rPr lang="en-GB" sz="1400">
                              <a:effectLst/>
                            </a:rPr>
                            <a:t> (power function)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</a:tr>
                  <a:tr h="23782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FI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Finland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0.996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-0.754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</a:tr>
                  <a:tr h="23782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SE</a:t>
                          </a:r>
                          <a:endParaRPr lang="en-GB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Sweden</a:t>
                          </a:r>
                          <a:endParaRPr lang="en-GB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0.974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-0.771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</a:tr>
                  <a:tr h="23782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AT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Austria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0.972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-0.747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</a:tr>
                  <a:tr h="23782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HU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Hungary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0.963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-0.567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</a:tr>
                  <a:tr h="23782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SK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Slovakia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0.948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-0.773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</a:tr>
                  <a:tr h="23782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NL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Netherlands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0.936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-1.279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</a:tr>
                  <a:tr h="23782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DK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Denmark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0.930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-0.969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</a:tr>
                  <a:tr h="23782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NO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Norway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0.919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-0.814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</a:tr>
                  <a:tr h="23782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BG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Bulgaria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0.901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-0.825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</a:tr>
                  <a:tr h="23782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CZ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Czech Republic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0.889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-0.807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</a:tr>
                  <a:tr h="23782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UK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United Kingdom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0.884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-0.927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</a:tr>
                  <a:tr h="23782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PL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Poland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0.877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-1.068</a:t>
                          </a:r>
                          <a:endParaRPr lang="en-GB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</a:tr>
                  <a:tr h="23782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CH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Switzerland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0.788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-0.867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</a:tr>
                  <a:tr h="23782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BE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Belgium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0.772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-1.049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</a:tr>
                  <a:tr h="23782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RO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Romania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0.745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-0.763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</a:tr>
                  <a:tr h="23782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DE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Germany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0.715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-0.760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</a:tr>
                  <a:tr h="23782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IT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Italy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0.699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-0.718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</a:tr>
                  <a:tr h="23782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ES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Spain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0.621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0.154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</a:tr>
                  <a:tr h="23782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FR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France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0.549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1.093</a:t>
                          </a:r>
                          <a:endParaRPr lang="en-GB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sz="half" idx="1"/>
                <p:custDataLst>
                  <p:tags r:id="rId6"/>
                </p:custDataLst>
                <p:extLst>
                  <p:ext uri="{D42A27DB-BD31-4B8C-83A1-F6EECF244321}">
                    <p14:modId xmlns:p14="http://schemas.microsoft.com/office/powerpoint/2010/main" val="807228847"/>
                  </p:ext>
                </p:extLst>
              </p:nvPr>
            </p:nvGraphicFramePr>
            <p:xfrm>
              <a:off x="179512" y="1424112"/>
              <a:ext cx="4168383" cy="523493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99308"/>
                    <a:gridCol w="1542292"/>
                    <a:gridCol w="707268"/>
                    <a:gridCol w="1019515"/>
                  </a:tblGrid>
                  <a:tr h="71621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Country Code</a:t>
                          </a:r>
                          <a:endParaRPr lang="en-GB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Country</a:t>
                          </a:r>
                          <a:endParaRPr lang="en-GB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R</a:t>
                          </a:r>
                          <a:r>
                            <a:rPr lang="en-GB" sz="1400" baseline="30000">
                              <a:effectLst/>
                            </a:rPr>
                            <a:t>2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1558" marR="51558" marT="0" marB="0">
                        <a:blipFill rotWithShape="1">
                          <a:blip r:embed="rId7"/>
                          <a:stretch>
                            <a:fillRect l="-309581" t="-6838" r="-599" b="-646154"/>
                          </a:stretch>
                        </a:blipFill>
                      </a:tcPr>
                    </a:tc>
                  </a:tr>
                  <a:tr h="23782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FI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Finland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0.996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-0.754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</a:tr>
                  <a:tr h="23782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SE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Sweden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0.974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-0.771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</a:tr>
                  <a:tr h="23782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AT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Austria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0.972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-0.747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</a:tr>
                  <a:tr h="23782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HU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Hungary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0.963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-0.567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</a:tr>
                  <a:tr h="23782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SK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Slovakia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0.948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-0.773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</a:tr>
                  <a:tr h="23782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NL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Netherlands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0.936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-1.279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</a:tr>
                  <a:tr h="23782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DK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Denmark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0.930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-0.969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</a:tr>
                  <a:tr h="23782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NO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Norway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0.919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-0.814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</a:tr>
                  <a:tr h="23782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BG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Bulgaria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0.901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-0.825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</a:tr>
                  <a:tr h="23782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CZ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Czech Republic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0.889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-0.807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</a:tr>
                  <a:tr h="23782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UK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United Kingdom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0.884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-0.927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</a:tr>
                  <a:tr h="23782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PL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Poland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0.877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-1.068</a:t>
                          </a:r>
                          <a:endParaRPr lang="en-GB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</a:tr>
                  <a:tr h="23782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CH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Switzerland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0.788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-0.867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</a:tr>
                  <a:tr h="23782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BE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Belgium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0.772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-1.049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</a:tr>
                  <a:tr h="23782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RO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Romania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0.745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-0.763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</a:tr>
                  <a:tr h="23782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DE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Germany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0.715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-0.760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</a:tr>
                  <a:tr h="23782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IT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Italy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0.699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-0.718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</a:tr>
                  <a:tr h="23782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ES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Spain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0.621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0.154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</a:tr>
                  <a:tr h="23782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FR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France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0.549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1.093</a:t>
                          </a:r>
                          <a:endParaRPr lang="en-GB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51558" marR="51558" marT="0" marB="0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  <p:custDataLst>
                  <p:tags r:id="rId4"/>
                </p:custDataLst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GB" dirty="0" smtClean="0">
                    <a:latin typeface="Cambria Math"/>
                  </a:rPr>
                  <a:t>Can national parameters be used and applied to regions?</a:t>
                </a:r>
              </a:p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parameter closer to positive = migrants less deterred by distance</a:t>
                </a:r>
              </a:p>
              <a:p>
                <a:r>
                  <a:rPr lang="en-GB" dirty="0" smtClean="0"/>
                  <a:t>Noticeable variation, e.g. Netherlands – highest n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</a:rPr>
                      <m:t>egative</m:t>
                    </m:r>
                    <m:r>
                      <a:rPr lang="en-GB" b="0" i="0" smtClean="0">
                        <a:latin typeface="Cambria Math"/>
                      </a:rPr>
                      <m:t> </m:t>
                    </m:r>
                    <m:r>
                      <a:rPr lang="en-GB" i="1">
                        <a:latin typeface="Cambria Math"/>
                      </a:rPr>
                      <m:t>𝛽</m:t>
                    </m:r>
                  </m:oMath>
                </a14:m>
                <a:endParaRPr lang="en-GB" dirty="0" smtClean="0"/>
              </a:p>
              <a:p>
                <a:r>
                  <a:rPr lang="en-GB" dirty="0" smtClean="0"/>
                  <a:t>Spain and France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𝛽</m:t>
                    </m:r>
                  </m:oMath>
                </a14:m>
                <a:r>
                  <a:rPr lang="en-GB" dirty="0" smtClean="0"/>
                  <a:t> values unreliable – they are positive (which would indicate propensity to migrate increases with distance) but poor fits mean in reality this is unlikely to be the situation</a:t>
                </a:r>
              </a:p>
              <a:p>
                <a:r>
                  <a:rPr lang="en-GB" dirty="0" smtClean="0"/>
                  <a:t>Regional parameters may provide better model inputs…</a:t>
                </a:r>
                <a:endParaRPr lang="en-GB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  <p:custDataLst>
                  <p:tags r:id="rId8"/>
                </p:custDataLst>
              </p:nvPr>
            </p:nvSpPr>
            <p:spPr>
              <a:blipFill rotWithShape="1">
                <a:blip r:embed="rId9"/>
                <a:stretch>
                  <a:fillRect l="-1608" t="-1972" r="-33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696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Origin/destination specific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  <p:custDataLst>
                  <p:tags r:id="rId3"/>
                </p:custDataLst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 smtClean="0"/>
                  <a:t>We can decompose the national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/>
                      </a:rPr>
                      <m:t> </m:t>
                    </m:r>
                    <m:r>
                      <a:rPr lang="en-GB" i="1">
                        <a:latin typeface="Cambria Math"/>
                      </a:rPr>
                      <m:t>𝛽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parameters to regional parameters by calibrating them separately for origins and destinations…</a:t>
                </a:r>
              </a:p>
              <a:p>
                <a:pPr marL="0" indent="0">
                  <a:buNone/>
                </a:pPr>
                <a:r>
                  <a:rPr lang="en-GB" dirty="0" smtClean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𝐼𝑗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𝐼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𝐼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𝑗</m:t>
                        </m:r>
                      </m:sub>
                    </m:sSub>
                    <m:sSubSup>
                      <m:sSubSupPr>
                        <m:ctrlPr>
                          <a:rPr lang="en-GB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𝑖𝑗</m:t>
                        </m:r>
                      </m:sub>
                      <m:sup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𝐼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GB" dirty="0" smtClean="0"/>
                  <a:t> 			(11)</a:t>
                </a:r>
              </a:p>
              <a:p>
                <a:pPr marL="0" indent="0">
                  <a:buNone/>
                </a:pPr>
                <a:r>
                  <a:rPr lang="en-GB" dirty="0"/>
                  <a:t>	</a:t>
                </a:r>
                <a:r>
                  <a:rPr lang="en-GB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𝑖𝐽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𝐽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𝐽</m:t>
                        </m:r>
                      </m:sub>
                    </m:sSub>
                    <m:sSubSup>
                      <m:sSubSupPr>
                        <m:ctrlPr>
                          <a:rPr lang="en-GB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𝑖𝑗</m:t>
                        </m:r>
                      </m:sub>
                      <m:sup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𝐽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GB" dirty="0" smtClean="0"/>
                  <a:t>			(12)</a:t>
                </a:r>
              </a:p>
              <a:p>
                <a:pPr marL="0" indent="0">
                  <a:buNone/>
                </a:pPr>
                <a:r>
                  <a:rPr lang="en-GB" dirty="0" smtClean="0"/>
                  <a:t>after Stillwell (1978)</a:t>
                </a:r>
              </a:p>
              <a:p>
                <a:r>
                  <a:rPr lang="en-GB" dirty="0" smtClean="0"/>
                  <a:t>Equivalent Poisson models are</a:t>
                </a:r>
              </a:p>
              <a:p>
                <a:pPr marL="0" indent="0">
                  <a:buNone/>
                </a:pPr>
                <a:r>
                  <a:rPr lang="en-GB" dirty="0"/>
                  <a:t>	</a:t>
                </a:r>
                <a:r>
                  <a:rPr lang="en-GB" dirty="0" smtClean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/>
                          </a:rPr>
                        </m:ctrlPr>
                      </m:funcPr>
                      <m:fName>
                        <m:func>
                          <m:funcPr>
                            <m:ctrlPr>
                              <a:rPr lang="en-GB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fName>
                      <m:e>
                        <m:r>
                          <a:rPr lang="en-GB" i="1">
                            <a:latin typeface="Cambria Math"/>
                          </a:rPr>
                          <m:t>=</m:t>
                        </m:r>
                        <m:r>
                          <a:rPr lang="en-GB" i="1">
                            <a:latin typeface="Cambria Math"/>
                          </a:rPr>
                          <m:t>𝜆</m:t>
                        </m:r>
                        <m:r>
                          <a:rPr lang="en-GB" i="1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GB" i="1">
                                <a:latin typeface="Cambria Math"/>
                              </a:rPr>
                              <m:t>𝑂</m:t>
                            </m:r>
                          </m:sup>
                        </m:sSubSup>
                        <m:r>
                          <a:rPr lang="en-GB" i="1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GB" i="1">
                                <a:latin typeface="Cambria Math"/>
                              </a:rPr>
                              <m:t>𝐷</m:t>
                            </m:r>
                          </m:sup>
                        </m:sSubSup>
                        <m:r>
                          <a:rPr lang="en-GB" i="1"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GB" i="1">
                                <a:latin typeface="Cambria Math"/>
                              </a:rPr>
                            </m:ctrlPr>
                          </m:funcPr>
                          <m:fName>
                            <m:sSubSup>
                              <m:sSubSup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𝑂</m:t>
                                </m:r>
                              </m:sup>
                            </m:sSubSup>
                            <m:r>
                              <a:rPr lang="en-GB" i="1">
                                <a:latin typeface="Cambria Math"/>
                              </a:rPr>
                              <m:t>∗</m:t>
                            </m:r>
                            <m:r>
                              <m:rPr>
                                <m:sty m:val="p"/>
                              </m:rPr>
                              <a:rPr lang="en-GB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𝛽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GB" dirty="0" smtClean="0"/>
                  <a:t>	(13)</a:t>
                </a:r>
              </a:p>
              <a:p>
                <a:pPr marL="0" indent="0">
                  <a:buNone/>
                </a:pPr>
                <a:r>
                  <a:rPr lang="en-GB" dirty="0" smtClean="0"/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/>
                          </a:rPr>
                        </m:ctrlPr>
                      </m:funcPr>
                      <m:fName>
                        <m:func>
                          <m:funcPr>
                            <m:ctrlPr>
                              <a:rPr lang="en-GB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fName>
                      <m:e>
                        <m:r>
                          <a:rPr lang="en-GB" i="1">
                            <a:latin typeface="Cambria Math"/>
                          </a:rPr>
                          <m:t>=</m:t>
                        </m:r>
                        <m:r>
                          <a:rPr lang="en-GB" i="1">
                            <a:latin typeface="Cambria Math"/>
                          </a:rPr>
                          <m:t>𝜆</m:t>
                        </m:r>
                        <m:r>
                          <a:rPr lang="en-GB" i="1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GB" i="1">
                                <a:latin typeface="Cambria Math"/>
                              </a:rPr>
                              <m:t>𝑂</m:t>
                            </m:r>
                          </m:sup>
                        </m:sSubSup>
                        <m:r>
                          <a:rPr lang="en-GB" i="1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GB" i="1">
                                <a:latin typeface="Cambria Math"/>
                              </a:rPr>
                              <m:t>𝐷</m:t>
                            </m:r>
                          </m:sup>
                        </m:sSubSup>
                        <m:r>
                          <a:rPr lang="en-GB" i="1"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GB" i="1">
                                <a:latin typeface="Cambria Math"/>
                              </a:rPr>
                            </m:ctrlPr>
                          </m:funcPr>
                          <m:fName>
                            <m:sSubSup>
                              <m:sSubSup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𝐷</m:t>
                                </m:r>
                              </m:sup>
                            </m:sSubSup>
                            <m:r>
                              <a:rPr lang="en-GB" i="1">
                                <a:latin typeface="Cambria Math"/>
                              </a:rPr>
                              <m:t>∗</m:t>
                            </m:r>
                            <m:r>
                              <m:rPr>
                                <m:sty m:val="p"/>
                              </m:rPr>
                              <a:rPr lang="en-GB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𝛽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GB" dirty="0" smtClean="0"/>
                  <a:t>	(14)</a:t>
                </a:r>
              </a:p>
              <a:p>
                <a:r>
                  <a:rPr lang="en-GB" dirty="0" smtClean="0"/>
                  <a:t>Whilst model flow estimates are similar (not identical due to algorithm issues discussed), parameters from Poisson model are difficult to interpret as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𝛽</m:t>
                    </m:r>
                  </m:oMath>
                </a14:m>
                <a:r>
                  <a:rPr lang="en-GB" dirty="0" smtClean="0"/>
                  <a:t> interacting with dummy variables – consequently we chose entropy models as our vehicle...</a:t>
                </a:r>
                <a:endParaRPr lang="en-GB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"/>
                </p:custDataLst>
              </p:nvPr>
            </p:nvSpPr>
            <p:spPr>
              <a:blipFill rotWithShape="1">
                <a:blip r:embed="rId6"/>
                <a:stretch>
                  <a:fillRect l="-861" t="-13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6223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sz="2800" dirty="0" smtClean="0"/>
              <a:t>Variation in distance decay parameters calibrated on intra-country (internal), inter-regional flows, 2006</a:t>
            </a:r>
            <a:endParaRPr lang="en-GB" sz="2800" dirty="0"/>
          </a:p>
        </p:txBody>
      </p:sp>
      <p:pic>
        <p:nvPicPr>
          <p:cNvPr id="7" name="Content Placeholder 6" descr="C:\Users\Adam\Documents\My Dropbox\ENFOLDing - Migration\Simodel\OBeta.png"/>
          <p:cNvPicPr>
            <a:picLocks noGrp="1"/>
          </p:cNvPicPr>
          <p:nvPr>
            <p:ph sz="half" idx="1"/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200" y="1844118"/>
            <a:ext cx="4168775" cy="4465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ontent Placeholder 9" descr="C:\Users\Adam\Documents\My Dropbox\ENFOLDing - Migration\Simodel\DBeta.png"/>
          <p:cNvPicPr>
            <a:picLocks noGrp="1"/>
          </p:cNvPicPr>
          <p:nvPr>
            <p:ph sz="half" idx="2"/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1844347"/>
            <a:ext cx="4168775" cy="446470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>
            <p:custDataLst>
              <p:tags r:id="rId5"/>
            </p:custDataLst>
          </p:nvPr>
        </p:nvSpPr>
        <p:spPr>
          <a:xfrm>
            <a:off x="323528" y="6309320"/>
            <a:ext cx="120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R</a:t>
            </a:r>
            <a:r>
              <a:rPr lang="en-GB" baseline="30000" dirty="0"/>
              <a:t>2</a:t>
            </a:r>
            <a:r>
              <a:rPr lang="en-GB" dirty="0"/>
              <a:t> = </a:t>
            </a:r>
            <a:r>
              <a:rPr lang="en-GB" dirty="0" smtClean="0"/>
              <a:t>0.941</a:t>
            </a:r>
            <a:endParaRPr lang="en-GB" dirty="0"/>
          </a:p>
        </p:txBody>
      </p:sp>
      <p:sp>
        <p:nvSpPr>
          <p:cNvPr id="12" name="Rectangle 11"/>
          <p:cNvSpPr/>
          <p:nvPr>
            <p:custDataLst>
              <p:tags r:id="rId6"/>
            </p:custDataLst>
          </p:nvPr>
        </p:nvSpPr>
        <p:spPr>
          <a:xfrm>
            <a:off x="4644008" y="6318869"/>
            <a:ext cx="1255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R</a:t>
            </a:r>
            <a:r>
              <a:rPr lang="en-GB" baseline="30000" dirty="0"/>
              <a:t>2</a:t>
            </a:r>
            <a:r>
              <a:rPr lang="en-GB" dirty="0"/>
              <a:t> = </a:t>
            </a:r>
            <a:r>
              <a:rPr lang="en-GB" dirty="0" smtClean="0"/>
              <a:t>0.944 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411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Multi-level spatial interaction models</a:t>
            </a:r>
            <a:endParaRPr lang="en-GB" dirty="0"/>
          </a:p>
        </p:txBody>
      </p:sp>
      <p:pic>
        <p:nvPicPr>
          <p:cNvPr id="8" name="Content Placeholder 6"/>
          <p:cNvPicPr>
            <a:picLocks noGrp="1" noChangeAspect="1"/>
          </p:cNvPicPr>
          <p:nvPr>
            <p:ph sz="half" idx="2"/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009" y="1196752"/>
            <a:ext cx="3896295" cy="3110243"/>
          </a:xfrm>
          <a:prstGeom prst="rect">
            <a:avLst/>
          </a:prstGeom>
          <a:noFill/>
          <a:ln>
            <a:noFill/>
          </a:ln>
          <a:effectLst/>
          <a:extLst/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Content Placeholder 9"/>
              <p:cNvGraphicFramePr>
                <a:graphicFrameLocks noGrp="1"/>
              </p:cNvGraphicFramePr>
              <p:nvPr>
                <p:ph sz="half" idx="1"/>
                <p:custDataLst>
                  <p:tags r:id="rId4"/>
                </p:custDataLst>
                <p:extLst>
                  <p:ext uri="{D42A27DB-BD31-4B8C-83A1-F6EECF244321}">
                    <p14:modId xmlns:p14="http://schemas.microsoft.com/office/powerpoint/2010/main" val="449233376"/>
                  </p:ext>
                </p:extLst>
              </p:nvPr>
            </p:nvGraphicFramePr>
            <p:xfrm>
              <a:off x="107504" y="1196753"/>
              <a:ext cx="5040560" cy="558483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14344"/>
                    <a:gridCol w="3126216"/>
                  </a:tblGrid>
                  <a:tr h="27549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Notation</a:t>
                          </a:r>
                          <a:endParaRPr lang="en-GB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8715" marR="48715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Description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8715" marR="48715" marT="0" marB="0"/>
                    </a:tc>
                  </a:tr>
                  <a:tr h="29142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𝐼𝐽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8715" marR="48715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Country level migration matrix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8715" marR="48715" marT="0" marB="0"/>
                    </a:tc>
                  </a:tr>
                  <a:tr h="29754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8715" marR="48715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NUTS2 region level migration matrix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8715" marR="48715" marT="0" marB="0"/>
                    </a:tc>
                  </a:tr>
                  <a:tr h="47464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𝑖𝑗</m:t>
                                    </m:r>
                                  </m:sub>
                                  <m:sup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𝐼𝐼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8715" marR="48715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Intra-country, inter-NUTS2 regional matrix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8715" marR="48715" marT="0" marB="0"/>
                    </a:tc>
                  </a:tr>
                  <a:tr h="69698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𝑂</m:t>
                                    </m:r>
                                  </m:e>
                                  <m:sup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𝐼</m:t>
                                    </m:r>
                                  </m:sup>
                                </m:sSup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supHide m:val="on"/>
                                    <m:ctrlPr>
                                      <a:rPr lang="en-GB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𝐽</m:t>
                                    </m:r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≠</m:t>
                                    </m:r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𝐼</m:t>
                                    </m:r>
                                  </m:sub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n-GB" sz="14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𝑀</m:t>
                                        </m:r>
                                      </m:e>
                                      <m:sup>
                                        <m: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𝐼𝐽</m:t>
                                        </m:r>
                                      </m:sup>
                                    </m:sSup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=</m:t>
                                    </m:r>
                                  </m:e>
                                </m:nary>
                                <m:sSup>
                                  <m:sSupPr>
                                    <m:ctrlPr>
                                      <a:rPr lang="en-GB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𝐼</m:t>
                                    </m:r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8715" marR="48715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Origin/row totals at inter-country level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8715" marR="48715" marT="0" marB="0"/>
                    </a:tc>
                  </a:tr>
                  <a:tr h="696989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𝐽</m:t>
                                    </m:r>
                                  </m:sup>
                                </m:sSup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supHide m:val="on"/>
                                    <m:ctrlPr>
                                      <a:rPr lang="en-GB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𝐼</m:t>
                                    </m:r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≠</m:t>
                                    </m:r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𝐽</m:t>
                                    </m:r>
                                  </m:sub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n-GB" sz="14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𝑀</m:t>
                                        </m:r>
                                      </m:e>
                                      <m:sup>
                                        <m: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𝐼𝐽</m:t>
                                        </m:r>
                                      </m:sup>
                                    </m:sSup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=</m:t>
                                    </m:r>
                                  </m:e>
                                </m:nary>
                                <m:sSup>
                                  <m:sSupPr>
                                    <m:ctrlPr>
                                      <a:rPr lang="en-GB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𝐽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8715" marR="48715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Destination/column totals at inter-country level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8715" marR="48715" marT="0" marB="0"/>
                    </a:tc>
                  </a:tr>
                  <a:tr h="69985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4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supHide m:val="on"/>
                                    <m:ctrlPr>
                                      <a:rPr lang="en-GB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≠</m:t>
                                    </m:r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en-GB" sz="1400" i="1" smtClean="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  <m:sup>
                                        <m: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𝐼</m:t>
                                        </m:r>
                                        <m:r>
                                          <a:rPr lang="en-GB" sz="1400" b="0" i="1" smtClean="0">
                                            <a:effectLst/>
                                            <a:latin typeface="Cambria Math"/>
                                          </a:rPr>
                                          <m:t>𝐼</m:t>
                                        </m:r>
                                      </m:sup>
                                    </m:sSubSup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=</m:t>
                                    </m:r>
                                    <m:sSubSup>
                                      <m:sSubSupPr>
                                        <m:ctrlPr>
                                          <a:rPr lang="en-GB" sz="1400" i="1" smtClean="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+</m:t>
                                        </m:r>
                                      </m:sub>
                                      <m:sup>
                                        <m: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𝐼</m:t>
                                        </m:r>
                                        <m:r>
                                          <a:rPr lang="en-GB" sz="1400" b="0" i="1" smtClean="0">
                                            <a:effectLst/>
                                            <a:latin typeface="Cambria Math"/>
                                          </a:rPr>
                                          <m:t>𝐼</m:t>
                                        </m:r>
                                      </m:sup>
                                    </m:sSubSup>
                                  </m:e>
                                </m:nary>
                              </m:oMath>
                            </m:oMathPara>
                          </a14:m>
                          <a:endParaRPr lang="en-GB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8715" marR="48715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Origin/row totals at NUTS2 </a:t>
                          </a:r>
                          <a:r>
                            <a:rPr lang="en-GB" sz="1400" dirty="0" smtClean="0">
                              <a:effectLst/>
                            </a:rPr>
                            <a:t>level within country </a:t>
                          </a:r>
                          <a:endParaRPr lang="en-GB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8715" marR="48715" marT="0" marB="0"/>
                    </a:tc>
                  </a:tr>
                  <a:tr h="69985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4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supHide m:val="on"/>
                                    <m:ctrlPr>
                                      <a:rPr lang="en-GB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≠</m:t>
                                    </m:r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en-GB" sz="1400" i="1" smtClean="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  <m:sup>
                                        <m:r>
                                          <a:rPr lang="en-GB" sz="1400" b="0" i="1" smtClean="0">
                                            <a:effectLst/>
                                            <a:latin typeface="Cambria Math"/>
                                          </a:rPr>
                                          <m:t>𝐽𝐽</m:t>
                                        </m:r>
                                      </m:sup>
                                    </m:sSubSup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=</m:t>
                                    </m:r>
                                    <m:sSubSup>
                                      <m:sSubSupPr>
                                        <m:ctrlPr>
                                          <a:rPr lang="en-GB" sz="1400" i="1" smtClean="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lang="en-GB" sz="1400" i="1">
                                            <a:effectLst/>
                                            <a:latin typeface="Cambria Math"/>
                                          </a:rPr>
                                          <m:t>𝐽</m:t>
                                        </m:r>
                                        <m:r>
                                          <a:rPr lang="en-GB" sz="1400" b="0" i="1" smtClean="0">
                                            <a:effectLst/>
                                            <a:latin typeface="Cambria Math"/>
                                          </a:rPr>
                                          <m:t>𝐽</m:t>
                                        </m:r>
                                      </m:sup>
                                    </m:sSubSup>
                                  </m:e>
                                </m:nary>
                              </m:oMath>
                            </m:oMathPara>
                          </a14:m>
                          <a:endParaRPr lang="en-GB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8715" marR="48715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Destination/column totals at NUTS2 </a:t>
                          </a:r>
                          <a:r>
                            <a:rPr lang="en-GB" sz="1400" dirty="0" smtClean="0">
                              <a:effectLst/>
                            </a:rPr>
                            <a:t>level within country</a:t>
                          </a:r>
                          <a:endParaRPr lang="en-GB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8715" marR="48715" marT="0" marB="0"/>
                    </a:tc>
                  </a:tr>
                  <a:tr h="69985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𝐼</m:t>
                                    </m:r>
                                  </m:sup>
                                </m:sSubSup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supHide m:val="on"/>
                                    <m:ctrlPr>
                                      <a:rPr lang="en-GB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∉</m:t>
                                    </m:r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𝐽</m:t>
                                    </m:r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en-GB" sz="14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  <m:sup>
                                        <m: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𝐼𝐽</m:t>
                                        </m:r>
                                      </m:sup>
                                    </m:sSubSup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=</m:t>
                                    </m:r>
                                    <m:sSubSup>
                                      <m:sSubSupPr>
                                        <m:ctrlPr>
                                          <a:rPr lang="en-GB" sz="14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+</m:t>
                                        </m:r>
                                      </m:sub>
                                      <m:sup>
                                        <m: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𝐼𝐽</m:t>
                                        </m:r>
                                      </m:sup>
                                    </m:sSubSup>
                                  </m:e>
                                </m:nary>
                              </m:oMath>
                            </m:oMathPara>
                          </a14:m>
                          <a:endParaRPr lang="en-GB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8715" marR="48715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Origin/row totals at NUTS2 level where NUTS2 region not a member of country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8715" marR="48715" marT="0" marB="0"/>
                    </a:tc>
                  </a:tr>
                  <a:tr h="711964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GB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𝐽</m:t>
                                    </m:r>
                                  </m:sup>
                                </m:sSubSup>
                                <m:r>
                                  <a:rPr lang="en-GB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undOvr"/>
                                    <m:supHide m:val="on"/>
                                    <m:ctrlPr>
                                      <a:rPr lang="en-GB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∉</m:t>
                                    </m:r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𝐼</m:t>
                                    </m:r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en-GB" sz="14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  <m:sup>
                                        <m: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𝐼𝐽</m:t>
                                        </m:r>
                                      </m:sup>
                                    </m:sSubSup>
                                    <m:r>
                                      <a:rPr lang="en-GB" sz="1400">
                                        <a:effectLst/>
                                        <a:latin typeface="Cambria Math"/>
                                      </a:rPr>
                                      <m:t>=</m:t>
                                    </m:r>
                                    <m:sSubSup>
                                      <m:sSubSupPr>
                                        <m:ctrlPr>
                                          <a:rPr lang="en-GB" sz="14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lang="en-GB" sz="1400">
                                            <a:effectLst/>
                                            <a:latin typeface="Cambria Math"/>
                                          </a:rPr>
                                          <m:t>𝐼𝐽</m:t>
                                        </m:r>
                                      </m:sup>
                                    </m:sSubSup>
                                  </m:e>
                                </m:nary>
                              </m:oMath>
                            </m:oMathPara>
                          </a14:m>
                          <a:endParaRPr lang="en-GB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8715" marR="48715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Destination/column totals at NUTS2 level where NUTS2 region not a member of country</a:t>
                          </a:r>
                          <a:endParaRPr lang="en-GB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8715" marR="48715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Content Placeholder 9"/>
              <p:cNvGraphicFramePr>
                <a:graphicFrameLocks noGrp="1"/>
              </p:cNvGraphicFramePr>
              <p:nvPr>
                <p:ph sz="half" idx="1"/>
                <p:custDataLst>
                  <p:tags r:id="rId9"/>
                </p:custDataLst>
                <p:extLst>
                  <p:ext uri="{D42A27DB-BD31-4B8C-83A1-F6EECF244321}">
                    <p14:modId xmlns:p14="http://schemas.microsoft.com/office/powerpoint/2010/main" val="449233376"/>
                  </p:ext>
                </p:extLst>
              </p:nvPr>
            </p:nvGraphicFramePr>
            <p:xfrm>
              <a:off x="107504" y="1196753"/>
              <a:ext cx="5040560" cy="554887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914344"/>
                    <a:gridCol w="3126216"/>
                  </a:tblGrid>
                  <a:tr h="275497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Notation</a:t>
                          </a:r>
                          <a:endParaRPr lang="en-GB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8715" marR="48715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Description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8715" marR="48715" marT="0" marB="0"/>
                    </a:tc>
                  </a:tr>
                  <a:tr h="2914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8715" marR="48715" marT="0" marB="0">
                        <a:blipFill rotWithShape="1">
                          <a:blip r:embed="rId13"/>
                          <a:stretch>
                            <a:fillRect l="-318" t="-108333" r="-163376" b="-1739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Country level migration matrix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8715" marR="48715" marT="0" marB="0"/>
                    </a:tc>
                  </a:tr>
                  <a:tr h="2975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8715" marR="48715" marT="0" marB="0">
                        <a:blipFill rotWithShape="1">
                          <a:blip r:embed="rId13"/>
                          <a:stretch>
                            <a:fillRect l="-318" t="-204082" r="-163376" b="-160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NUTS2 region level migration matrix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8715" marR="48715" marT="0" marB="0"/>
                    </a:tc>
                  </a:tr>
                  <a:tr h="4746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8715" marR="48715" marT="0" marB="0">
                        <a:blipFill rotWithShape="1">
                          <a:blip r:embed="rId13"/>
                          <a:stretch>
                            <a:fillRect l="-318" t="-191026" r="-163376" b="-9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Intra-country, inter-NUTS2 regional matrix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8715" marR="48715" marT="0" marB="0"/>
                    </a:tc>
                  </a:tr>
                  <a:tr h="6969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8715" marR="48715" marT="0" marB="0">
                        <a:blipFill rotWithShape="1">
                          <a:blip r:embed="rId13"/>
                          <a:stretch>
                            <a:fillRect l="-318" t="-199123" r="-163376" b="-5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Origin/row totals at inter-country level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8715" marR="48715" marT="0" marB="0"/>
                    </a:tc>
                  </a:tr>
                  <a:tr h="6969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8715" marR="48715" marT="0" marB="0">
                        <a:blipFill rotWithShape="1">
                          <a:blip r:embed="rId13"/>
                          <a:stretch>
                            <a:fillRect l="-318" t="-296522" r="-163376" b="-41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Destination/column totals at inter-country level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8715" marR="48715" marT="0" marB="0"/>
                    </a:tc>
                  </a:tr>
                  <a:tr h="6998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8715" marR="48715" marT="0" marB="0">
                        <a:blipFill rotWithShape="1">
                          <a:blip r:embed="rId13"/>
                          <a:stretch>
                            <a:fillRect l="-318" t="-396522" r="-163376" b="-31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Origin/row totals at NUTS2 </a:t>
                          </a:r>
                          <a:r>
                            <a:rPr lang="en-GB" sz="1400" dirty="0" smtClean="0">
                              <a:effectLst/>
                            </a:rPr>
                            <a:t>level within country </a:t>
                          </a:r>
                          <a:endParaRPr lang="en-GB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8715" marR="48715" marT="0" marB="0"/>
                    </a:tc>
                  </a:tr>
                  <a:tr h="6998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8715" marR="48715" marT="0" marB="0">
                        <a:blipFill rotWithShape="1">
                          <a:blip r:embed="rId13"/>
                          <a:stretch>
                            <a:fillRect l="-318" t="-496522" r="-163376" b="-21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Destination/column totals at NUTS2 </a:t>
                          </a:r>
                          <a:r>
                            <a:rPr lang="en-GB" sz="1400" dirty="0" smtClean="0">
                              <a:effectLst/>
                            </a:rPr>
                            <a:t>level within country</a:t>
                          </a:r>
                          <a:endParaRPr lang="en-GB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8715" marR="48715" marT="0" marB="0"/>
                    </a:tc>
                  </a:tr>
                  <a:tr h="6998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8715" marR="48715" marT="0" marB="0">
                        <a:blipFill rotWithShape="1">
                          <a:blip r:embed="rId13"/>
                          <a:stretch>
                            <a:fillRect l="-318" t="-601754" r="-163376" b="-118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effectLst/>
                            </a:rPr>
                            <a:t>Origin/row totals at NUTS2 level where NUTS2 region not a member of country</a:t>
                          </a:r>
                          <a:endParaRPr lang="en-GB" sz="140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8715" marR="48715" marT="0" marB="0"/>
                    </a:tc>
                  </a:tr>
                  <a:tr h="7162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8715" marR="48715" marT="0" marB="0">
                        <a:blipFill rotWithShape="1">
                          <a:blip r:embed="rId13"/>
                          <a:stretch>
                            <a:fillRect l="-318" t="-677966" r="-163376" b="-14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effectLst/>
                            </a:rPr>
                            <a:t>Destination/column totals at NUTS2 level where NUTS2 region not a member of country</a:t>
                          </a:r>
                          <a:endParaRPr lang="en-GB" sz="1400" dirty="0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48715" marR="48715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11" name="Oval 10"/>
          <p:cNvSpPr/>
          <p:nvPr>
            <p:custDataLst>
              <p:tags r:id="rId5"/>
            </p:custDataLst>
          </p:nvPr>
        </p:nvSpPr>
        <p:spPr>
          <a:xfrm>
            <a:off x="-130580" y="5157192"/>
            <a:ext cx="5552934" cy="187220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>
                <p:custDataLst>
                  <p:tags r:id="rId6"/>
                </p:custDataLst>
              </p:nvPr>
            </p:nvSpPr>
            <p:spPr>
              <a:xfrm>
                <a:off x="5283228" y="4288780"/>
                <a:ext cx="3600400" cy="2605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GB" sz="1600" dirty="0" smtClean="0"/>
                  <a:t>Specifying multi-level constraints in an entropy maximising model means we can model unknown flows incorporating maximum amount of known information…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GB" sz="1600" dirty="0" smtClean="0"/>
                  <a:t>These constraints can estimated for a crude version of the model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GB" sz="160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16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160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GB" sz="160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1600" dirty="0" smtClean="0"/>
                  <a:t> distributions applied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1600">
                            <a:latin typeface="Cambria Math"/>
                          </a:rPr>
                          <m:t>𝑂</m:t>
                        </m:r>
                      </m:e>
                      <m:sup>
                        <m:r>
                          <a:rPr lang="en-GB" sz="1600">
                            <a:latin typeface="Cambria Math"/>
                          </a:rPr>
                          <m:t>𝐼</m:t>
                        </m:r>
                      </m:sup>
                    </m:sSup>
                  </m:oMath>
                </a14:m>
                <a:r>
                  <a:rPr lang="en-GB" sz="1600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160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GB" sz="1600">
                            <a:latin typeface="Cambria Math"/>
                          </a:rPr>
                          <m:t>𝐽</m:t>
                        </m:r>
                      </m:sup>
                    </m:sSup>
                  </m:oMath>
                </a14:m>
                <a:r>
                  <a:rPr lang="en-GB" sz="1600" dirty="0" smtClean="0"/>
                  <a:t> totals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GB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5283228" y="4288780"/>
                <a:ext cx="3600400" cy="2605137"/>
              </a:xfrm>
              <a:prstGeom prst="rect">
                <a:avLst/>
              </a:prstGeom>
              <a:blipFill rotWithShape="1">
                <a:blip r:embed="rId12"/>
                <a:stretch>
                  <a:fillRect l="-678" t="-937" r="-15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9017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Multi-level model results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  <p:custDataLst>
                  <p:tags r:id="rId3"/>
                </p:custDataLst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GB" dirty="0" smtClean="0"/>
                  <a:t>Full matrix of flows for 2006 modelled (</a:t>
                </a:r>
                <a:r>
                  <a:rPr lang="en-GB" dirty="0" err="1" smtClean="0"/>
                  <a:t>Eq</a:t>
                </a:r>
                <a:r>
                  <a:rPr lang="en-GB" dirty="0" smtClean="0"/>
                  <a:t> 11 &amp; 12) using O/D specific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𝛽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parameter estimates from internal flows and crude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 smtClean="0"/>
                  <a:t> estimates</a:t>
                </a:r>
              </a:p>
              <a:p>
                <a:r>
                  <a:rPr lang="en-GB" dirty="0" smtClean="0"/>
                  <a:t>In most cases model under-predicts internal flows, suggesting too many internal migrants distributed internationally: country border effects under-estimated</a:t>
                </a:r>
              </a:p>
              <a:p>
                <a:r>
                  <a:rPr lang="en-GB" dirty="0" smtClean="0"/>
                  <a:t>UK, DE, PO, RO – model over predicts: border effects over-estimated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  <p:custDataLst>
                  <p:tags r:id="rId6"/>
                </p:custDataLst>
              </p:nvPr>
            </p:nvSpPr>
            <p:spPr>
              <a:blipFill rotWithShape="1">
                <a:blip r:embed="rId9"/>
                <a:stretch>
                  <a:fillRect l="-1901" t="-2320" r="-14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3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933828552"/>
              </p:ext>
            </p:extLst>
          </p:nvPr>
        </p:nvGraphicFramePr>
        <p:xfrm>
          <a:off x="4644008" y="692696"/>
          <a:ext cx="4168383" cy="59182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9308"/>
                <a:gridCol w="1542292"/>
                <a:gridCol w="870768"/>
                <a:gridCol w="856015"/>
              </a:tblGrid>
              <a:tr h="37782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Country Code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Country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Avg</a:t>
                      </a:r>
                      <a:r>
                        <a:rPr lang="en-GB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gross error (Origin </a:t>
                      </a:r>
                      <a:r>
                        <a:rPr lang="en-GB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specific beta)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Avg </a:t>
                      </a:r>
                      <a:r>
                        <a:rPr lang="sv-SE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gross error </a:t>
                      </a:r>
                      <a:r>
                        <a:rPr lang="sv-SE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(Destination specific beta)</a:t>
                      </a:r>
                    </a:p>
                  </a:txBody>
                  <a:tcPr marL="9525" marR="9525" marT="9525" marB="0" anchor="b"/>
                </a:tc>
              </a:tr>
              <a:tr h="23782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Austria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-957.670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-896.175</a:t>
                      </a:r>
                    </a:p>
                  </a:txBody>
                  <a:tcPr marL="9525" marR="9525" marT="9525" marB="0" anchor="b"/>
                </a:tc>
              </a:tr>
              <a:tr h="23782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Belgium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-625.557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-662.539</a:t>
                      </a:r>
                    </a:p>
                  </a:txBody>
                  <a:tcPr marL="9525" marR="9525" marT="9525" marB="0" anchor="b"/>
                </a:tc>
              </a:tr>
              <a:tr h="23782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Bulgaria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-1073.268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-1220.228</a:t>
                      </a:r>
                    </a:p>
                  </a:txBody>
                  <a:tcPr marL="9525" marR="9525" marT="9525" marB="0" anchor="b"/>
                </a:tc>
              </a:tr>
              <a:tr h="23782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Switzerland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-839.091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-1060.700</a:t>
                      </a:r>
                    </a:p>
                  </a:txBody>
                  <a:tcPr marL="9525" marR="9525" marT="9525" marB="0" anchor="b"/>
                </a:tc>
              </a:tr>
              <a:tr h="23782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Czech Republic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-1017.628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-1128.391</a:t>
                      </a:r>
                    </a:p>
                  </a:txBody>
                  <a:tcPr marL="9525" marR="9525" marT="9525" marB="0" anchor="b"/>
                </a:tc>
              </a:tr>
              <a:tr h="23782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Germany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101.323</a:t>
                      </a:r>
                      <a:endParaRPr lang="en-GB" sz="12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114.369</a:t>
                      </a:r>
                      <a:endParaRPr lang="en-GB" sz="1200" b="0" i="0" u="none" strike="noStrike" dirty="0"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3782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Denmark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-3058.586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-2268.791</a:t>
                      </a:r>
                    </a:p>
                  </a:txBody>
                  <a:tcPr marL="9525" marR="9525" marT="9525" marB="0" anchor="b"/>
                </a:tc>
              </a:tr>
              <a:tr h="23782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-375.229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-494.283</a:t>
                      </a:r>
                    </a:p>
                  </a:txBody>
                  <a:tcPr marL="9525" marR="9525" marT="9525" marB="0" anchor="b"/>
                </a:tc>
              </a:tr>
              <a:tr h="23782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-3280.723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-3421.611</a:t>
                      </a:r>
                    </a:p>
                  </a:txBody>
                  <a:tcPr marL="9525" marR="9525" marT="9525" marB="0" anchor="b"/>
                </a:tc>
              </a:tr>
              <a:tr h="23782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France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-780.847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-747.982</a:t>
                      </a:r>
                    </a:p>
                  </a:txBody>
                  <a:tcPr marL="9525" marR="9525" marT="9525" marB="0" anchor="b"/>
                </a:tc>
              </a:tr>
              <a:tr h="23782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Hungary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-2538.885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-2536.447</a:t>
                      </a:r>
                    </a:p>
                  </a:txBody>
                  <a:tcPr marL="9525" marR="9525" marT="9525" marB="0" anchor="b"/>
                </a:tc>
              </a:tr>
              <a:tr h="23782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Ireland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-13455.477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-13429.681</a:t>
                      </a:r>
                    </a:p>
                  </a:txBody>
                  <a:tcPr marL="9525" marR="9525" marT="9525" marB="0" anchor="b"/>
                </a:tc>
              </a:tr>
              <a:tr h="23782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Italy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-595.699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-593.918</a:t>
                      </a:r>
                    </a:p>
                  </a:txBody>
                  <a:tcPr marL="9525" marR="9525" marT="9525" marB="0" anchor="b"/>
                </a:tc>
              </a:tr>
              <a:tr h="23782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Netherlands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-890.721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-981.864</a:t>
                      </a:r>
                    </a:p>
                  </a:txBody>
                  <a:tcPr marL="9525" marR="9525" marT="9525" marB="0" anchor="b"/>
                </a:tc>
              </a:tr>
              <a:tr h="23782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Norway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-1666.206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-1766.215</a:t>
                      </a:r>
                    </a:p>
                  </a:txBody>
                  <a:tcPr marL="9525" marR="9525" marT="9525" marB="0" anchor="b"/>
                </a:tc>
              </a:tr>
              <a:tr h="23782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185.229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136.879</a:t>
                      </a:r>
                    </a:p>
                  </a:txBody>
                  <a:tcPr marL="9525" marR="9525" marT="9525" marB="0" anchor="b"/>
                </a:tc>
              </a:tr>
              <a:tr h="23782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Romania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329.574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97.110</a:t>
                      </a:r>
                    </a:p>
                  </a:txBody>
                  <a:tcPr marL="9525" marR="9525" marT="9525" marB="0" anchor="b"/>
                </a:tc>
              </a:tr>
              <a:tr h="23782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Sweden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-2212.665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-2306.671</a:t>
                      </a:r>
                    </a:p>
                  </a:txBody>
                  <a:tcPr marL="9525" marR="9525" marT="9525" marB="0" anchor="b"/>
                </a:tc>
              </a:tr>
              <a:tr h="23782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Slovenia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-2018.675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-2017.708</a:t>
                      </a:r>
                    </a:p>
                  </a:txBody>
                  <a:tcPr marL="9525" marR="9525" marT="9525" marB="0" anchor="b"/>
                </a:tc>
              </a:tr>
              <a:tr h="23782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Slovakia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-1177.098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-1097.057</a:t>
                      </a:r>
                    </a:p>
                  </a:txBody>
                  <a:tcPr marL="9525" marR="9525" marT="9525" marB="0" anchor="b"/>
                </a:tc>
              </a:tr>
              <a:tr h="23782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United Kingdom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424.536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434.086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0646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  <p:custDataLst>
                  <p:tags r:id="rId3"/>
                </p:custDataLst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 smtClean="0"/>
                  <a:t>Poisson migration models and entropy maximising migration models using distance to distribute flows produce </a:t>
                </a:r>
                <a:r>
                  <a:rPr lang="en-GB" b="1" dirty="0" smtClean="0"/>
                  <a:t>identical</a:t>
                </a:r>
                <a:r>
                  <a:rPr lang="en-GB" dirty="0" smtClean="0"/>
                  <a:t> </a:t>
                </a:r>
                <a:r>
                  <a:rPr lang="en-GB" b="1" dirty="0" smtClean="0"/>
                  <a:t>migration predictions </a:t>
                </a:r>
                <a:r>
                  <a:rPr lang="en-GB" dirty="0" smtClean="0"/>
                  <a:t>given identical distance decay parameters</a:t>
                </a:r>
              </a:p>
              <a:p>
                <a:r>
                  <a:rPr lang="en-GB" dirty="0" smtClean="0"/>
                  <a:t>Differences in outputs from our experiments are down to algorithms used to calibrate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𝛽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parameters – trade off between proprietary software ‘black box’ and additional complexity involved and knowledge required to build bespoke software</a:t>
                </a:r>
              </a:p>
              <a:p>
                <a:r>
                  <a:rPr lang="en-GB" dirty="0" smtClean="0"/>
                  <a:t>Entropy maximising models calibrated on internal migration data can produce estimates of international (intra-EU), inter-regional flows – a multi-level SIM framework enables known information to be built into constraints</a:t>
                </a:r>
              </a:p>
              <a:p>
                <a:r>
                  <a:rPr lang="en-GB" dirty="0" smtClean="0"/>
                  <a:t>In our trial model, despite open EU borders, internal migration under-predictions in model suggest border effects under-estimated for most counties. Model predicts too many migrants flowing between countries (with notable exceptions) – internal inter-regional migration poor predictor of international inter-regional migration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"/>
                </p:custDataLst>
              </p:nvPr>
            </p:nvSpPr>
            <p:spPr>
              <a:blipFill rotWithShape="1">
                <a:blip r:embed="rId6"/>
                <a:stretch>
                  <a:fillRect l="-790" t="-1972" r="-1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3849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Future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 dirty="0" smtClean="0"/>
              <a:t>Develop multi-level SIM framework fully so internal migration flows within EU SIM constrained to known country level information on internal migration (which should improve inter-country estimates)</a:t>
            </a:r>
          </a:p>
          <a:p>
            <a:r>
              <a:rPr lang="en-GB" dirty="0" smtClean="0"/>
              <a:t>Distance decay parameter has large effect on model outcome – where this cannot be calibrated directly (due to insufficient data) can we model the parameter using other covariates?</a:t>
            </a:r>
          </a:p>
          <a:p>
            <a:r>
              <a:rPr lang="en-GB" dirty="0" smtClean="0"/>
              <a:t>Developing a hierarchy of model constraints – if total migrant flows not available, what are the next best constraints? Total populations? Migrant stocks? GDP? 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3306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23528" y="404664"/>
            <a:ext cx="8489950" cy="609600"/>
          </a:xfrm>
        </p:spPr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23528" y="908720"/>
            <a:ext cx="8489950" cy="5733256"/>
          </a:xfrm>
        </p:spPr>
        <p:txBody>
          <a:bodyPr>
            <a:noAutofit/>
          </a:bodyPr>
          <a:lstStyle/>
          <a:p>
            <a:r>
              <a:rPr lang="en-GB" sz="1300" dirty="0"/>
              <a:t>Abel, G.J. (2010), 'Estimation of international migration flow tables in Europe', </a:t>
            </a:r>
            <a:r>
              <a:rPr lang="en-GB" sz="1300" i="1" dirty="0"/>
              <a:t>Journal of the Royal Statistical Society: Series A (Statistics in Society)</a:t>
            </a:r>
            <a:r>
              <a:rPr lang="en-GB" sz="1300" dirty="0"/>
              <a:t>.</a:t>
            </a:r>
          </a:p>
          <a:p>
            <a:r>
              <a:rPr lang="en-GB" sz="1300" dirty="0" smtClean="0"/>
              <a:t>Batty</a:t>
            </a:r>
            <a:r>
              <a:rPr lang="en-GB" sz="1300" dirty="0"/>
              <a:t>, M. and Mackie, S. (1972), 'The calibration of gravity, entropy, and related models of spatial interaction', </a:t>
            </a:r>
            <a:r>
              <a:rPr lang="en-GB" sz="1300" i="1" dirty="0"/>
              <a:t>Environment and Planning,</a:t>
            </a:r>
            <a:r>
              <a:rPr lang="en-GB" sz="1300" dirty="0"/>
              <a:t> 4 (2), 205-33</a:t>
            </a:r>
            <a:r>
              <a:rPr lang="en-GB" sz="1300" dirty="0" smtClean="0"/>
              <a:t>.</a:t>
            </a:r>
          </a:p>
          <a:p>
            <a:r>
              <a:rPr lang="en-GB" sz="1300" dirty="0"/>
              <a:t>Boyle, P.J., </a:t>
            </a:r>
            <a:r>
              <a:rPr lang="en-GB" sz="1300" dirty="0" err="1"/>
              <a:t>Flowerdew</a:t>
            </a:r>
            <a:r>
              <a:rPr lang="en-GB" sz="1300" dirty="0"/>
              <a:t>, R., and </a:t>
            </a:r>
            <a:r>
              <a:rPr lang="en-GB" sz="1300" dirty="0" err="1"/>
              <a:t>Shen</a:t>
            </a:r>
            <a:r>
              <a:rPr lang="en-GB" sz="1300" dirty="0"/>
              <a:t>, J. (1998), 'Modelling inter-ward migration in Hereford and Worcester: The importance of housing growth and tenure', </a:t>
            </a:r>
            <a:r>
              <a:rPr lang="en-GB" sz="1300" i="1" dirty="0"/>
              <a:t>Regional Studies,</a:t>
            </a:r>
            <a:r>
              <a:rPr lang="en-GB" sz="1300" dirty="0"/>
              <a:t> 32 (2), 113 - 32</a:t>
            </a:r>
            <a:r>
              <a:rPr lang="en-GB" sz="1300" dirty="0" smtClean="0"/>
              <a:t>.</a:t>
            </a:r>
            <a:endParaRPr lang="en-GB" sz="1300" dirty="0"/>
          </a:p>
          <a:p>
            <a:r>
              <a:rPr lang="en-GB" sz="1300" dirty="0"/>
              <a:t>Cohen, J., </a:t>
            </a:r>
            <a:r>
              <a:rPr lang="en-GB" sz="1300" dirty="0" err="1"/>
              <a:t>Roig</a:t>
            </a:r>
            <a:r>
              <a:rPr lang="en-GB" sz="1300" dirty="0"/>
              <a:t>, M., </a:t>
            </a:r>
            <a:r>
              <a:rPr lang="en-GB" sz="1300" dirty="0" err="1"/>
              <a:t>Reuman</a:t>
            </a:r>
            <a:r>
              <a:rPr lang="en-GB" sz="1300" dirty="0"/>
              <a:t>, D., and </a:t>
            </a:r>
            <a:r>
              <a:rPr lang="en-GB" sz="1300" dirty="0" err="1"/>
              <a:t>GoGwilt</a:t>
            </a:r>
            <a:r>
              <a:rPr lang="en-GB" sz="1300" dirty="0"/>
              <a:t>, C. (2008), 'International migration beyond gravity: a statistical model for use in population projections', </a:t>
            </a:r>
            <a:r>
              <a:rPr lang="en-GB" sz="1300" i="1" dirty="0"/>
              <a:t>Proceedings of the National Academy of Sciences,</a:t>
            </a:r>
            <a:r>
              <a:rPr lang="en-GB" sz="1300" dirty="0"/>
              <a:t> 105 (40), 15269-74.</a:t>
            </a:r>
          </a:p>
          <a:p>
            <a:r>
              <a:rPr lang="en-GB" sz="1300" dirty="0" err="1"/>
              <a:t>Flowerdew</a:t>
            </a:r>
            <a:r>
              <a:rPr lang="en-GB" sz="1300" dirty="0"/>
              <a:t>, R. (2010), 'Modelling migration with </a:t>
            </a:r>
            <a:r>
              <a:rPr lang="en-GB" sz="1300" dirty="0" err="1"/>
              <a:t>poisson</a:t>
            </a:r>
            <a:r>
              <a:rPr lang="en-GB" sz="1300" dirty="0"/>
              <a:t> regression', in J. Stillwell, O. Duke-Williams, and A. Dennett (eds.), </a:t>
            </a:r>
            <a:r>
              <a:rPr lang="en-GB" sz="1300" i="1" dirty="0"/>
              <a:t>Technologies for Migration and Commuting Analysis: Spatial Interaction Data Applications</a:t>
            </a:r>
            <a:r>
              <a:rPr lang="en-GB" sz="1300" dirty="0"/>
              <a:t>: IGI Global.</a:t>
            </a:r>
          </a:p>
          <a:p>
            <a:r>
              <a:rPr lang="en-GB" sz="1300" dirty="0" err="1" smtClean="0"/>
              <a:t>Fotheringham</a:t>
            </a:r>
            <a:r>
              <a:rPr lang="en-GB" sz="1300" dirty="0"/>
              <a:t>, A. S. (1983), 'A new set of spatial-interaction models: the theory of competing destinations', </a:t>
            </a:r>
            <a:r>
              <a:rPr lang="en-GB" sz="1300" i="1" dirty="0"/>
              <a:t>Environment and Planning A,</a:t>
            </a:r>
            <a:r>
              <a:rPr lang="en-GB" sz="1300" dirty="0"/>
              <a:t> 15 (1), 15-36</a:t>
            </a:r>
            <a:r>
              <a:rPr lang="en-GB" sz="1300" dirty="0" smtClean="0"/>
              <a:t>.</a:t>
            </a:r>
          </a:p>
          <a:p>
            <a:r>
              <a:rPr lang="en-GB" sz="1300" dirty="0"/>
              <a:t>Stillwell, J. (1978), '</a:t>
            </a:r>
            <a:r>
              <a:rPr lang="en-GB" sz="1300" dirty="0" err="1"/>
              <a:t>Interzonal</a:t>
            </a:r>
            <a:r>
              <a:rPr lang="en-GB" sz="1300" dirty="0"/>
              <a:t> migration: some historical tests of spatial-interaction models', </a:t>
            </a:r>
            <a:r>
              <a:rPr lang="en-GB" sz="1300" i="1" dirty="0"/>
              <a:t>Environment and Planning A,</a:t>
            </a:r>
            <a:r>
              <a:rPr lang="en-GB" sz="1300" dirty="0"/>
              <a:t> 10, 1187-200.</a:t>
            </a:r>
          </a:p>
          <a:p>
            <a:r>
              <a:rPr lang="en-GB" sz="1300" dirty="0"/>
              <a:t>Plane, D. A. (1982), 'An information theoretic approach to the estimation of migration flows', </a:t>
            </a:r>
            <a:r>
              <a:rPr lang="en-GB" sz="1300" i="1" dirty="0"/>
              <a:t>Journal of Regional Science,</a:t>
            </a:r>
            <a:r>
              <a:rPr lang="en-GB" sz="1300" dirty="0"/>
              <a:t> 22 (4), 441-56.</a:t>
            </a:r>
          </a:p>
          <a:p>
            <a:r>
              <a:rPr lang="en-GB" sz="1300" dirty="0"/>
              <a:t>Pooler, J. (1994), 'An extended family of spatial interaction models', </a:t>
            </a:r>
            <a:r>
              <a:rPr lang="en-GB" sz="1300" i="1" dirty="0"/>
              <a:t>Progress in Human Geography,</a:t>
            </a:r>
            <a:r>
              <a:rPr lang="en-GB" sz="1300" dirty="0"/>
              <a:t> 18 (1), 17-39.</a:t>
            </a:r>
          </a:p>
          <a:p>
            <a:r>
              <a:rPr lang="en-GB" sz="1300" dirty="0" err="1"/>
              <a:t>Mayda</a:t>
            </a:r>
            <a:r>
              <a:rPr lang="en-GB" sz="1300" dirty="0"/>
              <a:t>, A. (2010), 'International migration: a panel data analysis of the determinants of bilateral flows', </a:t>
            </a:r>
            <a:r>
              <a:rPr lang="en-GB" sz="1300" i="1" dirty="0"/>
              <a:t>Journal of Population Economics,</a:t>
            </a:r>
            <a:r>
              <a:rPr lang="en-GB" sz="1300" dirty="0"/>
              <a:t> 23 (4), 1249-74.</a:t>
            </a:r>
          </a:p>
          <a:p>
            <a:r>
              <a:rPr lang="en-GB" sz="1300" dirty="0" err="1" smtClean="0"/>
              <a:t>Raymer</a:t>
            </a:r>
            <a:r>
              <a:rPr lang="en-GB" sz="1300" dirty="0" smtClean="0"/>
              <a:t>, J. (2007), 'The estimation of international migration flows: a general technique focused on the origin - destination association structure', </a:t>
            </a:r>
            <a:r>
              <a:rPr lang="en-GB" sz="1300" i="1" dirty="0" smtClean="0"/>
              <a:t>Environment and Planning A,</a:t>
            </a:r>
            <a:r>
              <a:rPr lang="en-GB" sz="1300" dirty="0" smtClean="0"/>
              <a:t> 39, 985-95.</a:t>
            </a:r>
          </a:p>
          <a:p>
            <a:r>
              <a:rPr lang="en-GB" sz="1300" dirty="0" err="1"/>
              <a:t>Willekens</a:t>
            </a:r>
            <a:r>
              <a:rPr lang="en-GB" sz="1300" dirty="0"/>
              <a:t>, F. (1983), 'Log-linear modelling of spatial interaction', </a:t>
            </a:r>
            <a:r>
              <a:rPr lang="en-GB" sz="1300" i="1" dirty="0"/>
              <a:t>Papers in Regional Science,</a:t>
            </a:r>
            <a:r>
              <a:rPr lang="en-GB" sz="1300" dirty="0"/>
              <a:t> 52 (1), 187-205.</a:t>
            </a:r>
          </a:p>
          <a:p>
            <a:r>
              <a:rPr lang="en-GB" sz="1300" dirty="0"/>
              <a:t>Wilson, A. (1971), 'A family of spatial interaction models, and associated developments', </a:t>
            </a:r>
            <a:r>
              <a:rPr lang="en-GB" sz="1300" i="1" dirty="0"/>
              <a:t>Environment and Planning A,</a:t>
            </a:r>
            <a:r>
              <a:rPr lang="en-GB" sz="1300" dirty="0"/>
              <a:t> 3, 1-32.</a:t>
            </a:r>
          </a:p>
          <a:p>
            <a:r>
              <a:rPr lang="en-GB" sz="1300" dirty="0" err="1" smtClean="0"/>
              <a:t>Zipf</a:t>
            </a:r>
            <a:r>
              <a:rPr lang="en-GB" sz="1300" dirty="0"/>
              <a:t>, G.K. (1946), 'The P1 P2 / D hypothesis: on the intercity movement of persons', </a:t>
            </a:r>
            <a:r>
              <a:rPr lang="en-GB" sz="1300" i="1" dirty="0"/>
              <a:t>American Sociological Review,</a:t>
            </a:r>
            <a:r>
              <a:rPr lang="en-GB" sz="1300" dirty="0"/>
              <a:t> 11 (6), 677-86</a:t>
            </a:r>
            <a:r>
              <a:rPr lang="en-GB" sz="1300" dirty="0" smtClean="0"/>
              <a:t>.</a:t>
            </a:r>
            <a:endParaRPr lang="en-GB" sz="1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7630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 dirty="0" smtClean="0"/>
              <a:t>Adam Dennett</a:t>
            </a:r>
          </a:p>
          <a:p>
            <a:r>
              <a:rPr lang="en-GB" dirty="0" smtClean="0">
                <a:hlinkClick r:id="rId6"/>
              </a:rPr>
              <a:t>a.dennett@ucl.ac.uk</a:t>
            </a:r>
            <a:endParaRPr lang="en-GB" dirty="0" smtClean="0"/>
          </a:p>
          <a:p>
            <a:r>
              <a:rPr lang="en-GB" dirty="0" smtClean="0">
                <a:hlinkClick r:id="rId7"/>
              </a:rPr>
              <a:t>http://adamdennett.co.uk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7170" name="Picture 2" descr="C:\Users\Adam\Pictures\adam_dennett_QR_Code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45024"/>
            <a:ext cx="3010272" cy="301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506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ENFOLD-</a:t>
            </a:r>
            <a:r>
              <a:rPr lang="en-GB" dirty="0" err="1" smtClean="0"/>
              <a:t>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 dirty="0" smtClean="0"/>
              <a:t>Explaining</a:t>
            </a:r>
            <a:r>
              <a:rPr lang="en-GB" dirty="0"/>
              <a:t>, Modelling and Forecasting Global </a:t>
            </a:r>
            <a:r>
              <a:rPr lang="en-GB" dirty="0" smtClean="0"/>
              <a:t>Dynamics - 5 year EPSRC project</a:t>
            </a:r>
          </a:p>
          <a:p>
            <a:r>
              <a:rPr lang="en-GB" dirty="0" smtClean="0"/>
              <a:t>Understand </a:t>
            </a:r>
            <a:r>
              <a:rPr lang="en-GB" dirty="0"/>
              <a:t>global dynamics through a model-based analysis and to develop an associated forecasting </a:t>
            </a:r>
            <a:r>
              <a:rPr lang="en-GB" dirty="0" smtClean="0"/>
              <a:t>capability</a:t>
            </a:r>
          </a:p>
          <a:p>
            <a:r>
              <a:rPr lang="en-GB" dirty="0" smtClean="0"/>
              <a:t>Four </a:t>
            </a:r>
            <a:r>
              <a:rPr lang="en-GB" dirty="0"/>
              <a:t>substantive areas as key ‘understanding’ and modelling challenges in the context of globalisation:</a:t>
            </a:r>
          </a:p>
          <a:p>
            <a:pPr lvl="1"/>
            <a:r>
              <a:rPr lang="en-GB" dirty="0"/>
              <a:t>trade, and economic development</a:t>
            </a:r>
          </a:p>
          <a:p>
            <a:pPr lvl="1"/>
            <a:r>
              <a:rPr lang="en-GB" dirty="0">
                <a:solidFill>
                  <a:schemeClr val="accent2"/>
                </a:solidFill>
              </a:rPr>
              <a:t>migration, and global demography</a:t>
            </a:r>
          </a:p>
          <a:p>
            <a:pPr lvl="1"/>
            <a:r>
              <a:rPr lang="en-GB" dirty="0"/>
              <a:t>security</a:t>
            </a:r>
          </a:p>
          <a:p>
            <a:pPr lvl="1"/>
            <a:r>
              <a:rPr lang="en-GB" dirty="0"/>
              <a:t>development </a:t>
            </a:r>
            <a:r>
              <a:rPr lang="en-GB" dirty="0" smtClean="0"/>
              <a:t>aid</a:t>
            </a:r>
            <a:endParaRPr lang="en-GB" dirty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488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Migration and global demography stream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Challenge – year </a:t>
            </a:r>
            <a:r>
              <a:rPr lang="en-GB" dirty="0" smtClean="0"/>
              <a:t>1: </a:t>
            </a:r>
            <a:r>
              <a:rPr lang="en-GB" dirty="0"/>
              <a:t>to assemble </a:t>
            </a:r>
            <a:r>
              <a:rPr lang="en-GB" dirty="0" smtClean="0"/>
              <a:t>the </a:t>
            </a:r>
            <a:r>
              <a:rPr lang="en-GB" b="1" dirty="0" smtClean="0"/>
              <a:t>data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b="1" dirty="0"/>
              <a:t>tools</a:t>
            </a:r>
            <a:r>
              <a:rPr lang="en-GB" dirty="0"/>
              <a:t> to enable us to build a dynamic </a:t>
            </a:r>
            <a:r>
              <a:rPr lang="en-GB" dirty="0" smtClean="0"/>
              <a:t>model of global </a:t>
            </a:r>
            <a:r>
              <a:rPr lang="en-GB" dirty="0"/>
              <a:t>migration </a:t>
            </a:r>
            <a:r>
              <a:rPr lang="en-GB" dirty="0" smtClean="0"/>
              <a:t>flows – principally international, country-to-country flows but also interested in city/regional scales…</a:t>
            </a:r>
          </a:p>
          <a:p>
            <a:r>
              <a:rPr lang="en-GB" dirty="0" smtClean="0"/>
              <a:t>Data: </a:t>
            </a:r>
          </a:p>
          <a:p>
            <a:pPr lvl="1"/>
            <a:r>
              <a:rPr lang="en-GB" dirty="0" smtClean="0"/>
              <a:t>‘Slow dynamics’ – population counts, migrant stocks, other demographic data</a:t>
            </a:r>
          </a:p>
          <a:p>
            <a:pPr lvl="1"/>
            <a:r>
              <a:rPr lang="en-GB" dirty="0" smtClean="0"/>
              <a:t>‘Fast dynamics’ – migration flows</a:t>
            </a:r>
          </a:p>
          <a:p>
            <a:pPr lvl="1"/>
            <a:r>
              <a:rPr lang="en-GB" dirty="0" smtClean="0"/>
              <a:t>Supplementary data – distance matrices, language associations, economic data, trade flows, flight data, surname associations, currency, colonial ties etc…</a:t>
            </a:r>
          </a:p>
          <a:p>
            <a:r>
              <a:rPr lang="en-GB" dirty="0" smtClean="0"/>
              <a:t>Tools:</a:t>
            </a:r>
          </a:p>
          <a:p>
            <a:pPr lvl="1"/>
            <a:r>
              <a:rPr lang="en-GB" dirty="0" smtClean="0"/>
              <a:t>Theories of migration and associated models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022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Modelling migration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Two main camps: </a:t>
            </a:r>
            <a:r>
              <a:rPr lang="en-GB" dirty="0"/>
              <a:t>“Probabilistic” </a:t>
            </a:r>
            <a:r>
              <a:rPr lang="en-GB" dirty="0" smtClean="0"/>
              <a:t>and “Deterministic” – Plane (1982); Stillwell (1978)</a:t>
            </a:r>
          </a:p>
          <a:p>
            <a:r>
              <a:rPr lang="en-GB" dirty="0" smtClean="0"/>
              <a:t>Probabilistic: rate-based Markov-style demographic migration models – e.g. DEMIFER project, ONS SNPP</a:t>
            </a:r>
          </a:p>
          <a:p>
            <a:pPr lvl="1"/>
            <a:r>
              <a:rPr lang="en-GB" dirty="0" err="1" smtClean="0"/>
              <a:t>Yr</a:t>
            </a:r>
            <a:r>
              <a:rPr lang="en-GB" dirty="0" smtClean="0"/>
              <a:t> 2000, Pop = 10,000, In-migrants = 500, Rate = 0.05</a:t>
            </a:r>
          </a:p>
          <a:p>
            <a:pPr lvl="1"/>
            <a:r>
              <a:rPr lang="en-GB" dirty="0" err="1" smtClean="0"/>
              <a:t>Yr</a:t>
            </a:r>
            <a:r>
              <a:rPr lang="en-GB" dirty="0" smtClean="0"/>
              <a:t> 2001, Pop = 10,500, Rate = 0.05, </a:t>
            </a:r>
            <a:r>
              <a:rPr lang="en-GB" dirty="0" err="1" smtClean="0"/>
              <a:t>Est</a:t>
            </a:r>
            <a:r>
              <a:rPr lang="en-GB" dirty="0" smtClean="0"/>
              <a:t> In-migrants = 525</a:t>
            </a:r>
          </a:p>
          <a:p>
            <a:r>
              <a:rPr lang="en-GB" dirty="0" smtClean="0"/>
              <a:t>Reliable, historical time-series a prerequisite</a:t>
            </a:r>
          </a:p>
          <a:p>
            <a:r>
              <a:rPr lang="en-GB" dirty="0" smtClean="0"/>
              <a:t>Deterministic: examine causal relationships between predictor variables and migration moves – e.g. increasing population = increasing numbers of migrants; increasing distance between origin and destination = decreasing numbers of migrants. </a:t>
            </a:r>
          </a:p>
          <a:p>
            <a:r>
              <a:rPr lang="en-GB" dirty="0" smtClean="0"/>
              <a:t>Global data patchy so our initial focus on deterministic migration models…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300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/>
              <a:t>Spatial Interaction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3"/>
                </p:custDataLst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 smtClean="0"/>
                  <a:t>Most common deterministic models used in migration analysis</a:t>
                </a:r>
              </a:p>
              <a:p>
                <a:r>
                  <a:rPr lang="en-GB" dirty="0" smtClean="0"/>
                  <a:t>Based on gravity models: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dirty="0" smtClean="0"/>
                  <a:t>	</a:t>
                </a:r>
                <a:r>
                  <a:rPr lang="en-GB" dirty="0"/>
                  <a:t>(</a:t>
                </a:r>
                <a:r>
                  <a:rPr lang="en-GB" dirty="0" err="1"/>
                  <a:t>Zipf</a:t>
                </a:r>
                <a:r>
                  <a:rPr lang="en-GB" dirty="0"/>
                  <a:t>, 1946</a:t>
                </a:r>
                <a:r>
                  <a:rPr lang="en-GB" dirty="0" smtClean="0"/>
                  <a:t>)	(1)</a:t>
                </a:r>
              </a:p>
              <a:p>
                <a:r>
                  <a:rPr lang="en-GB" dirty="0" smtClean="0"/>
                  <a:t>Estimated migration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i="1">
                            <a:latin typeface="Cambria Math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GB" dirty="0" smtClean="0"/>
                  <a:t>) between origin </a:t>
                </a:r>
                <a:r>
                  <a:rPr lang="en-GB" i="1" dirty="0" smtClean="0"/>
                  <a:t>i</a:t>
                </a:r>
                <a:r>
                  <a:rPr lang="en-GB" dirty="0" smtClean="0"/>
                  <a:t> and destination </a:t>
                </a:r>
                <a:r>
                  <a:rPr lang="en-GB" i="1" dirty="0" smtClean="0"/>
                  <a:t>j</a:t>
                </a:r>
                <a:r>
                  <a:rPr lang="en-GB" dirty="0" smtClean="0"/>
                  <a:t> is proportional to product of populations at origin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) and destination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 smtClean="0"/>
                  <a:t>) and inversely proportional to distance between them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dirty="0" smtClean="0"/>
                  <a:t>)</a:t>
                </a:r>
              </a:p>
              <a:p>
                <a:r>
                  <a:rPr lang="en-GB" dirty="0" smtClean="0"/>
                  <a:t>In a migration model, populations can be substituted for total in-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 smtClean="0"/>
                  <a:t>) and out-migrants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 smtClean="0"/>
                  <a:t>) and the frictional effect of distance decays exponentially</a:t>
                </a:r>
              </a:p>
              <a:p>
                <a:pPr marL="0" indent="0">
                  <a:buNone/>
                </a:pPr>
                <a:r>
                  <a:rPr lang="en-GB" dirty="0" smtClean="0"/>
                  <a:t>So:		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GB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𝐾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𝑗</m:t>
                        </m:r>
                      </m:sub>
                    </m:sSub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GB" i="1">
                                <a:latin typeface="Cambria Math"/>
                              </a:rPr>
                              <m:t>𝛽</m:t>
                            </m:r>
                            <m:r>
                              <a:rPr lang="en-GB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GB" dirty="0" smtClean="0"/>
                  <a:t>			(2)</a:t>
                </a:r>
              </a:p>
              <a:p>
                <a:pPr marL="0" indent="0">
                  <a:buNone/>
                </a:pPr>
                <a:r>
                  <a:rPr lang="en-GB" dirty="0" smtClean="0"/>
                  <a:t>where: 		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𝐾</m:t>
                    </m:r>
                    <m:r>
                      <a:rPr lang="en-GB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undOvr"/>
                                <m:supHide m:val="on"/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nary>
                                  <m:naryPr>
                                    <m:chr m:val="∑"/>
                                    <m:limLoc m:val="undOvr"/>
                                    <m:supHide m:val="on"/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nary>
                          </m:e>
                        </m:d>
                      </m:num>
                      <m:den>
                        <m:d>
                          <m:dPr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undOvr"/>
                                <m:supHide m:val="on"/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nary>
                                  <m:naryPr>
                                    <m:chr m:val="∑"/>
                                    <m:limLoc m:val="undOvr"/>
                                    <m:supHide m:val="on"/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GB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i="1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b="0" i="1" smtClean="0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𝛽</m:t>
                                            </m:r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n-GB" i="1">
                                                <a:latin typeface="Cambria Math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</m:e>
                                </m:nary>
                              </m:e>
                            </m:nary>
                          </m:e>
                        </m:d>
                      </m:den>
                    </m:f>
                  </m:oMath>
                </a14:m>
                <a:r>
                  <a:rPr lang="en-GB" dirty="0" smtClean="0"/>
                  <a:t>			(3)</a:t>
                </a:r>
              </a:p>
              <a:p>
                <a:r>
                  <a:rPr lang="en-GB" dirty="0" smtClean="0"/>
                  <a:t>The distance decay parameter (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𝛽</m:t>
                    </m:r>
                  </m:oMath>
                </a14:m>
                <a:r>
                  <a:rPr lang="en-GB" dirty="0" smtClean="0"/>
                  <a:t>) is calibrated within the model…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"/>
                </p:custDataLst>
              </p:nvPr>
            </p:nvSpPr>
            <p:spPr>
              <a:blipFill rotWithShape="1">
                <a:blip r:embed="rId7"/>
                <a:stretch>
                  <a:fillRect l="-861" t="-13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9889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Calibrating spatial interaction 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Different techniques can be used to calibrate the parameters of SIMs and this has led to a noticeable bifurcation in approaches…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Entropy Maximising spatial interaction models</a:t>
            </a:r>
          </a:p>
          <a:p>
            <a:pPr marL="857250" lvl="1" indent="-457200"/>
            <a:r>
              <a:rPr lang="en-GB" dirty="0" smtClean="0"/>
              <a:t>Developed after pioneering work by Wilson (1971)</a:t>
            </a:r>
          </a:p>
          <a:p>
            <a:pPr marL="857250" lvl="1" indent="-457200"/>
            <a:r>
              <a:rPr lang="en-GB" dirty="0" smtClean="0"/>
              <a:t>Used in migration models by Stillwell (</a:t>
            </a:r>
            <a:r>
              <a:rPr lang="en-GB" dirty="0" smtClean="0"/>
              <a:t>1978), </a:t>
            </a:r>
            <a:r>
              <a:rPr lang="en-GB" dirty="0" smtClean="0"/>
              <a:t>Pooler (1994), Plane (1982), </a:t>
            </a:r>
            <a:r>
              <a:rPr lang="en-GB" dirty="0" err="1" smtClean="0"/>
              <a:t>Fotheringham</a:t>
            </a:r>
            <a:r>
              <a:rPr lang="en-GB" dirty="0" smtClean="0"/>
              <a:t> (1983)</a:t>
            </a:r>
          </a:p>
          <a:p>
            <a:pPr marL="857250" lvl="1" indent="-457200"/>
            <a:r>
              <a:rPr lang="en-GB" dirty="0" smtClean="0"/>
              <a:t>Use mathematical programs (usually bespoke – coded from scratch in Fortran, VB, Java etc.) to calibrate parameters though computational search algorithms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Statistical spatial interaction models</a:t>
            </a:r>
            <a:endParaRPr lang="en-GB" dirty="0"/>
          </a:p>
          <a:p>
            <a:pPr marL="857250" lvl="1" indent="-457200"/>
            <a:r>
              <a:rPr lang="en-GB" dirty="0" smtClean="0"/>
              <a:t>OLS regression, Poisson Regression and log-linear models</a:t>
            </a:r>
          </a:p>
          <a:p>
            <a:pPr marL="857250" lvl="1" indent="-457200"/>
            <a:r>
              <a:rPr lang="en-GB" dirty="0" smtClean="0"/>
              <a:t>Used in migration modelling by </a:t>
            </a:r>
            <a:r>
              <a:rPr lang="en-GB" dirty="0" err="1" smtClean="0"/>
              <a:t>Willekens</a:t>
            </a:r>
            <a:r>
              <a:rPr lang="en-GB" dirty="0" smtClean="0"/>
              <a:t> (1983), </a:t>
            </a:r>
            <a:r>
              <a:rPr lang="en-GB" dirty="0" err="1" smtClean="0"/>
              <a:t>Flowerdew</a:t>
            </a:r>
            <a:r>
              <a:rPr lang="en-GB" dirty="0" smtClean="0"/>
              <a:t> (2010), Boyle et al. (1998), Cohen et al. (2008), </a:t>
            </a:r>
            <a:r>
              <a:rPr lang="en-GB" dirty="0" err="1" smtClean="0"/>
              <a:t>Mayda</a:t>
            </a:r>
            <a:r>
              <a:rPr lang="en-GB" dirty="0" smtClean="0"/>
              <a:t> (2010), Abel (2010), </a:t>
            </a:r>
            <a:r>
              <a:rPr lang="en-GB" dirty="0" err="1" smtClean="0"/>
              <a:t>Raymer</a:t>
            </a:r>
            <a:r>
              <a:rPr lang="en-GB" dirty="0" smtClean="0"/>
              <a:t> (2007)</a:t>
            </a:r>
          </a:p>
          <a:p>
            <a:pPr marL="857250" lvl="1" indent="-457200"/>
            <a:r>
              <a:rPr lang="en-GB" dirty="0" smtClean="0"/>
              <a:t>Calibrated using regression algorithms available in most off-the-shelf statistical software packages – R, SPSS, </a:t>
            </a:r>
            <a:r>
              <a:rPr lang="en-GB" dirty="0" err="1" smtClean="0"/>
              <a:t>Stata</a:t>
            </a:r>
            <a:r>
              <a:rPr lang="en-GB" dirty="0" smtClean="0"/>
              <a:t> etc. 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004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Spatial interaction models – best approach?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 dirty="0" smtClean="0"/>
              <a:t>Advocates from both camps of spatial interaction modelling frequently justify their method as preferable</a:t>
            </a:r>
          </a:p>
          <a:p>
            <a:r>
              <a:rPr lang="en-GB" dirty="0" smtClean="0"/>
              <a:t>For anyone new to migration modelling the choice of which route to take is unclear</a:t>
            </a:r>
          </a:p>
          <a:p>
            <a:pPr marL="0" indent="0">
              <a:buNone/>
            </a:pPr>
            <a:r>
              <a:rPr lang="en-GB" dirty="0" smtClean="0"/>
              <a:t>Question:</a:t>
            </a:r>
          </a:p>
          <a:p>
            <a:r>
              <a:rPr lang="en-GB" dirty="0" smtClean="0"/>
              <a:t>Is one approach preferable to the other in terms of: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a) model predictions?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b) other model outputs (e.g. parameter information)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c) ease of application?</a:t>
            </a:r>
          </a:p>
          <a:p>
            <a:r>
              <a:rPr lang="en-GB" dirty="0" smtClean="0"/>
              <a:t>To answer these questions we turn to an empirical example…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195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Spatial Interaction Models – an empirical example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65053061"/>
              </p:ext>
            </p:extLst>
          </p:nvPr>
        </p:nvGraphicFramePr>
        <p:xfrm>
          <a:off x="318905" y="1628800"/>
          <a:ext cx="8316926" cy="252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3632"/>
                <a:gridCol w="693632"/>
                <a:gridCol w="693632"/>
                <a:gridCol w="693632"/>
                <a:gridCol w="693632"/>
                <a:gridCol w="693632"/>
                <a:gridCol w="693632"/>
                <a:gridCol w="693632"/>
                <a:gridCol w="693632"/>
                <a:gridCol w="695294"/>
                <a:gridCol w="695294"/>
                <a:gridCol w="683650"/>
              </a:tblGrid>
              <a:tr h="1980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200" dirty="0" smtClean="0">
                          <a:effectLst/>
                          <a:latin typeface="Calibri"/>
                          <a:cs typeface="Times New Roman"/>
                        </a:rPr>
                        <a:t>Flows</a:t>
                      </a:r>
                      <a:endParaRPr lang="en-GB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Destination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8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AT11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AT12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AT13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AT21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AT22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AT31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AT32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AT33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AT34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effectLst/>
                        </a:rPr>
                        <a:t>O</a:t>
                      </a:r>
                      <a:r>
                        <a:rPr lang="en-GB" sz="1200" baseline="-25000" dirty="0" err="1" smtClean="0">
                          <a:effectLst/>
                        </a:rPr>
                        <a:t>i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8022"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Origin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AT11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1131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1887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69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738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98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31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43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19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4016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80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AT12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1633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14055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416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1276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1850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388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303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159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20080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80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AT13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2301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20164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1080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1831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1943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742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674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407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29142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80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AT21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85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379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1597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1608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328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317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469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114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4897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80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AT22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762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1110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2973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1252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1081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622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425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262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8487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80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AT31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196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2027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3498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346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1332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2144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821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274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10638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80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AT32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49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378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1349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310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851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2117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630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106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5790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80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AT33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87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424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978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490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670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577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546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569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4341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80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AT34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33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128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643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154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328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199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112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587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2184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8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</a:t>
                      </a:r>
                      <a:r>
                        <a:rPr lang="en-GB" sz="1200" baseline="-25000">
                          <a:effectLst/>
                        </a:rPr>
                        <a:t>j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5146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25741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26980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4117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8634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8193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4902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3952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1910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89575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304008" y="1196752"/>
            <a:ext cx="8058224" cy="61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Cambria"/>
                <a:ea typeface="ＭＳ Ｐゴシック" charset="0"/>
                <a:cs typeface="Cambri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Cambria"/>
                <a:ea typeface="ＭＳ Ｐゴシック" charset="-128"/>
                <a:cs typeface="Cambri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400">
                <a:solidFill>
                  <a:schemeClr val="tx1"/>
                </a:solidFill>
                <a:latin typeface="Cambria"/>
                <a:ea typeface="ＭＳ Ｐゴシック" charset="-128"/>
                <a:cs typeface="Cambri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000">
                <a:solidFill>
                  <a:schemeClr val="tx1"/>
                </a:solidFill>
                <a:latin typeface="Cambria"/>
                <a:ea typeface="ＭＳ Ｐゴシック" charset="-128"/>
                <a:cs typeface="Cambri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000">
                <a:solidFill>
                  <a:schemeClr val="tx1"/>
                </a:solidFill>
                <a:latin typeface="Cambria"/>
                <a:ea typeface="ＭＳ Ｐゴシック" charset="-128"/>
                <a:cs typeface="Cambri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GB" dirty="0" smtClean="0"/>
              <a:t>Inter-regional (NUTS2) migration – Austria, 2006</a:t>
            </a:r>
            <a:endParaRPr lang="en-GB" dirty="0"/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59511090"/>
              </p:ext>
            </p:extLst>
          </p:nvPr>
        </p:nvGraphicFramePr>
        <p:xfrm>
          <a:off x="321000" y="4221088"/>
          <a:ext cx="8300443" cy="252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2257"/>
                <a:gridCol w="692257"/>
                <a:gridCol w="692257"/>
                <a:gridCol w="692257"/>
                <a:gridCol w="692257"/>
                <a:gridCol w="692257"/>
                <a:gridCol w="692257"/>
                <a:gridCol w="692257"/>
                <a:gridCol w="692257"/>
                <a:gridCol w="702217"/>
                <a:gridCol w="702217"/>
                <a:gridCol w="665696"/>
              </a:tblGrid>
              <a:tr h="3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 dirty="0" smtClean="0">
                          <a:effectLst/>
                          <a:latin typeface="Calibri"/>
                          <a:cs typeface="Times New Roman"/>
                        </a:rPr>
                        <a:t>Distance</a:t>
                      </a:r>
                      <a:endParaRPr lang="en-GB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Destination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8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AT11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AT12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AT13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AT21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AT22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AT31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AT32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AT33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AT34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8022"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Origin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AT11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103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84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221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132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215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247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391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505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80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AT12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103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46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217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130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141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201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344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454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80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AT13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84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46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250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159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186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244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388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498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80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AT21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221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217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250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92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152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93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195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306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80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AT22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132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130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159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92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125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122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262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376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80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AT31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215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141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186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152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125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82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208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315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80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AT32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247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201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244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93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122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82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145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259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80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AT33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391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344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388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195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262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208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145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114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80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AT34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505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454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498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306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376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315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259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114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8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16001</a:t>
                      </a:r>
                      <a:endParaRPr lang="en-GB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9876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cOtr8bdhsEE5u5ZvFqIgI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jLycGGJmSSbbvuFkjwNs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q1c31AyWkMCxOqI9YJbl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Ii42smvJlU9R0kQI1Ayc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u6WDweI7XgAAZQIiNnu2s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I3rkLSZBqsBEiTZZ7cqBr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WpnigIBNdKfA0B8BDJJu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XfLs4II0CFiERmfLWcOfd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zyXuzhiSVQ4Hda8Awjkef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Sen7RZfxFF9zFcuz8rHJK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7vGvUUL6XszwocA6Ye57Z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mE7hMUdBP4Mru4cuBgjPm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ggt6vUhrE0EGtwZb8oYN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83xIfOuEn2kwPci047TK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q9wLsF2o6mgcCtBGgIj1s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b9LWKxSsr7mgMKTAG8ut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PeMo4ckDyPJvs3hjrpjL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i36gKBldbgBkw9msF7Oy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NmYsJSyjU3gtAk2Yc2Da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df5TuDWKv0DnelojuvQ7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xhhQjmG595xQWtlYWA2cB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SY0jLjTFMQPsD2wbLOALU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eRJKa5XEDepLKLOqreF8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3tzF1uJwMlV02p7ybB7us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RD2XBz15ek0zDwEA8VwT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E9Z9ZQnUGG28lGyfwVVlt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2fRf2S5gAbwIOszSIVZn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yeffiXeOakbh4DiZsg7m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rbIz9v9Nxsu4Ofav4sU7r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QKIojS230xIJ1oWrkdmZ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Z5tKdyymXQfDHvB8sdi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wYBRnGxEAlSolYQLchKur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qrZlpWwHe0NE5XU7Al2B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WOYKMW3dqtCuCNSTCVzy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9YK6YLMoX5YYdzKB0zFE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J3JvFL7zXL8YubnF9zE0z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i36gKBldbgBkw9msF7Oy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Al6fHJ62S6L4V0hhh6Q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yXQJ4Jl6wvBFLGm60AD9d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mDiGwWLZUkBp08ayvpQQJ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VyyzNthxeX9n1dizG7du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AFi4QwUWdVbeB6ZGYRbm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m5Mtfrka7o8ABRLBYsbn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9EUR6JMG0F65LyA4iSHx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eRJKa5XEDepLKLOqreF8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fhIg5PZkjSdQpHWr6KyCy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t67YnJ2ibsP6UDtBAyZ8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O54FvL6qaZSBGlh3B7Od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QnE16m3UhKDu1oSTDlHhB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XJeflaqTTLgg05XypqlI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npPFaG7xC3Sh9VcDK55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H90wrbPBTOCPXGBCaZJjt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LC0nohXvSQxh9CxsUNnQ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Il0VMpmwq99N25eOJf3iR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b8gXNfmYjGSqEvvpqenn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00wQXnO4RHycRe5eowCKRs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GNRouwkbmwCVqa2X5e29X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vw66AZ2lxn6iBL7IxrLB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I7FQT00d5i6UhlinWl91Y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iukunQTxbseQja8J7iBp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5uJ3nm2m8orZ5UvbNPe0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DrQK3TDMu0VWoPKjtwuOk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j5deWvLbFUuRidCj8JmU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5BzpqQj2XoMYdI05ThGjX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39wFqtmHwCgN1wEPFHgJP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1TYr5Qdl5XVZfWHyv1ot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e4gHYtt25bAN7DHYovtax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R2gI86bekl6JFUaoSJR2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orP4RwDS0ZLVceqflnQQ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HnXNOZDKiuq7DOT4fFBr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YJHWYCnuc1TaKr63IDff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VKIKsTuu7J75w1qwk0B7u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NrGUijfpOtKrB4B7OcjJ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WcBXcSs3inXD17hsATI2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Nbs60u7ACrbWISSILnYqH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GksiFMi6tqyo6xIau8j3u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0WBNDSe85Rbtnb4TH9sJ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dUAO2gANPEjjza0pHUyA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N7szrftOhydOoXeQUETZh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5GOTQ8GnLCnJHcPPXyh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94BTShrybEcdpv7dnJE9h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TgbzJRlE3q23wlQ5k2DE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crjcS4A18YYVCcZYQePz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bwhHICAOCSeBnpsz5ztAC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ah9LWEeF9ulNdcoRwBsDv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iwSguzwqApiQNnXjQOUmM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eqzv0nLNUrYI0V1varZdv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JkeNwpLFmYl8hR8cCc2PX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MlqT0OjRlCQU5TqYUHqnh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DEpxxAp1Box8GfgdRm2e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mSDamXPMaG8WHznZRbgk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IJ7EGsw2bvunuNk2Epmh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9aSVplGMIHDixUmdrcO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ZJyHPSuQYLCphtZt1pruT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Wj6vrxGLc7ueDHMl8Qlj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3hQ4vXP7yJIarkeAtbVK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Nh08cbwjlxyyTWeJZx4b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1SfqnJpMnJXzuuqZNZT9D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qIoCDS301ZpZMNyb1Ylqi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Gzjy9NPYiXFi2oAE7epkb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AWQOAFc2BjYcG6PACXor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Ucs1o9REKiRGOJBiYei6V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Z3bUxiDMnMyLFKnNbwko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SgaDgihwWOhBTn6PTOIc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7vSndhEI6l4QcoPuBz0YV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823QUb2MLxcYWG1a4m7E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OxZXHUKnT52nPjmmsFjz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S5vLrw9vktWJBgmmlUg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Eer9srvEQgnVlfjVdlR0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UicQHZEYmD9ajyOesfJ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st33reksynklxRgANEbh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hc5Zmp6oKqg3fPIMDxqEU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LPY1WYSs4RxEahY44Od3N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PDUYNWPmY023P8s0BKJv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4hh1xO96LD5cqf0ls7wi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AFrNztBqRgNLHJVq3jX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yXQJ4Jl6wvBFLGm60AD9d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WDujCxHsZoiB2HA4vJfk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iet156PmiAu1D83Hq5Mc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c6V2zk3JjWHk1deL7Oo3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IaTa5b5wH6fnrxIhvkGA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maEFwV4TUSSaqonzXmpg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TIFnQJCqVhfZJLoUO8Eq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rRMQnxQ1Ef80gVZ84lguX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rECb3ygCEk5gOA0m5zTD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QJusUF3j9xRQVlbLmNtoD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GbEby4YbU3XVAV7I8Tcjv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dqSfOAJMqfmm3iNJ6ZkXC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0KgDDEzbkYTYeiigos8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4XcDtCbIhAISzQ1Jmpj9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zdSPVpMdZx9qxRvyX67R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9kyqNIVvuabrwnOHfMX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JxHrNIrm1MDxPIumYYu3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glqYa8oR46GYqMRZ00u9t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xUHFkkhNsio4hl0OxiXaH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QQiHvYYuyTcSOwhvO3zhD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zPyYnTdXsBreVK4CRDhsi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AlvwZbscbiG03QmCPiOYK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Rpwtw2tUAqUsgWcZZM1lH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rIX8jEVOuRK4awOrDcbzj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ha2SXQCeTRZ6R7wUjWdi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vHS3cKLmsz9YEEhdPxHGv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rl2L2a68nflAfKt2YlBO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H8LdQlMpNtfu1lTukYuDp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Gzjy9NPYiXFi2oAE7epkb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AWQOAFc2BjYcG6PACX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Ucs1o9REKiRGOJBiYei6V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Z3bUxiDMnMyLFKnNbwkoR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rRMQnxQ1Ef80gVZ84lguX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9HYtwEJgsgCKbTo5e6kXc"/>
</p:tagLst>
</file>

<file path=ppt/theme/theme1.xml><?xml version="1.0" encoding="utf-8"?>
<a:theme xmlns:a="http://schemas.openxmlformats.org/drawingml/2006/main" name="CASA">
  <a:themeElements>
    <a:clrScheme name="Custom Design 15">
      <a:dk1>
        <a:srgbClr val="000000"/>
      </a:dk1>
      <a:lt1>
        <a:srgbClr val="FFFFFF"/>
      </a:lt1>
      <a:dk2>
        <a:srgbClr val="52425B"/>
      </a:dk2>
      <a:lt2>
        <a:srgbClr val="808080"/>
      </a:lt2>
      <a:accent1>
        <a:srgbClr val="7FA1AC"/>
      </a:accent1>
      <a:accent2>
        <a:srgbClr val="911853"/>
      </a:accent2>
      <a:accent3>
        <a:srgbClr val="FFFFFF"/>
      </a:accent3>
      <a:accent4>
        <a:srgbClr val="000000"/>
      </a:accent4>
      <a:accent5>
        <a:srgbClr val="C0CDD2"/>
      </a:accent5>
      <a:accent6>
        <a:srgbClr val="83154A"/>
      </a:accent6>
      <a:hlink>
        <a:srgbClr val="4B4620"/>
      </a:hlink>
      <a:folHlink>
        <a:srgbClr val="B25D86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52425B"/>
        </a:dk2>
        <a:lt2>
          <a:srgbClr val="808080"/>
        </a:lt2>
        <a:accent1>
          <a:srgbClr val="7FA1AC"/>
        </a:accent1>
        <a:accent2>
          <a:srgbClr val="911853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83154A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6213</TotalTime>
  <Words>3421</Words>
  <Application>Microsoft Office PowerPoint</Application>
  <PresentationFormat>On-screen Show (4:3)</PresentationFormat>
  <Paragraphs>989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CASA</vt:lpstr>
      <vt:lpstr>Inter-regional migration in Europe: a spatial interaction modelling perspective</vt:lpstr>
      <vt:lpstr>Presentation Outline</vt:lpstr>
      <vt:lpstr>ENFOLD-ing</vt:lpstr>
      <vt:lpstr>Migration and global demography stream</vt:lpstr>
      <vt:lpstr>Modelling migration</vt:lpstr>
      <vt:lpstr>Spatial Interaction Models</vt:lpstr>
      <vt:lpstr>Calibrating spatial interaction models</vt:lpstr>
      <vt:lpstr>Spatial interaction models – best approach?</vt:lpstr>
      <vt:lpstr>Spatial Interaction Models – an empirical example</vt:lpstr>
      <vt:lpstr>Spatial Interaction Models – an empirical example</vt:lpstr>
      <vt:lpstr>Spatial Interaction Models – an empirical example</vt:lpstr>
      <vt:lpstr>Spatial Interaction Models – an empirical example</vt:lpstr>
      <vt:lpstr>Spatial Interaction Models – an empirical example</vt:lpstr>
      <vt:lpstr>Spatial Interaction Models – an empirical example</vt:lpstr>
      <vt:lpstr>Spatial Interaction Models – an empirical example</vt:lpstr>
      <vt:lpstr>Spatial Interaction Models – an empirical example</vt:lpstr>
      <vt:lpstr>Interim conclusions</vt:lpstr>
      <vt:lpstr>Interim conclusions</vt:lpstr>
      <vt:lpstr>Modelling inter-regional migration in Europe</vt:lpstr>
      <vt:lpstr>European NUTS2 regional system</vt:lpstr>
      <vt:lpstr>Doubly constrained models – national results</vt:lpstr>
      <vt:lpstr>Origin/destination specific </vt:lpstr>
      <vt:lpstr>Variation in distance decay parameters calibrated on intra-country (internal), inter-regional flows, 2006</vt:lpstr>
      <vt:lpstr>Multi-level spatial interaction models</vt:lpstr>
      <vt:lpstr>Multi-level model results</vt:lpstr>
      <vt:lpstr>Conclusions</vt:lpstr>
      <vt:lpstr>Future work</vt:lpstr>
      <vt:lpstr>References</vt:lpstr>
      <vt:lpstr>Thank you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Dennett</dc:creator>
  <cp:lastModifiedBy>Adam Dennett</cp:lastModifiedBy>
  <cp:revision>131</cp:revision>
  <dcterms:created xsi:type="dcterms:W3CDTF">2011-08-30T10:06:39Z</dcterms:created>
  <dcterms:modified xsi:type="dcterms:W3CDTF">2011-09-06T14:12:24Z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false</vt:lpwstr>
  </property>
  <property fmtid="{D5CDD505-2E9C-101B-9397-08002B2CF9AE}" pid="3" name="Google.Documents.DocumentId">
    <vt:lpwstr>1K0ZNsxE6K5u2_wsRwKliZKX4CrDpmWMEWgcNAlMedL4</vt:lpwstr>
  </property>
  <property fmtid="{D5CDD505-2E9C-101B-9397-08002B2CF9AE}" pid="4" name="Google.Documents.RevisionId">
    <vt:lpwstr>14552816561457624447</vt:lpwstr>
  </property>
  <property fmtid="{D5CDD505-2E9C-101B-9397-08002B2CF9AE}" pid="5" name="Google.Documents.PreviousRevisionId">
    <vt:lpwstr>15772629992320168331</vt:lpwstr>
  </property>
  <property fmtid="{D5CDD505-2E9C-101B-9397-08002B2CF9AE}" pid="6" name="Google.Documents.PluginVersion">
    <vt:lpwstr>2.0.2154.5604</vt:lpwstr>
  </property>
  <property fmtid="{D5CDD505-2E9C-101B-9397-08002B2CF9AE}" pid="7" name="Google.Documents.MergeIncapabilityFlags">
    <vt:i4>0</vt:i4>
  </property>
</Properties>
</file>