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15"/>
  </p:notesMasterIdLst>
  <p:sldIdLst>
    <p:sldId id="280" r:id="rId2"/>
    <p:sldId id="783" r:id="rId3"/>
    <p:sldId id="782" r:id="rId4"/>
    <p:sldId id="781" r:id="rId5"/>
    <p:sldId id="663" r:id="rId6"/>
    <p:sldId id="664" r:id="rId7"/>
    <p:sldId id="662" r:id="rId8"/>
    <p:sldId id="778" r:id="rId9"/>
    <p:sldId id="779" r:id="rId10"/>
    <p:sldId id="705" r:id="rId11"/>
    <p:sldId id="708" r:id="rId12"/>
    <p:sldId id="723" r:id="rId13"/>
    <p:sldId id="784" r:id="rId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0" kern="1200">
        <a:solidFill>
          <a:schemeClr val="tx2"/>
        </a:solidFill>
        <a:latin typeface="Arial Black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000" kern="1200">
        <a:solidFill>
          <a:schemeClr val="tx2"/>
        </a:solidFill>
        <a:latin typeface="Arial Black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000" kern="1200">
        <a:solidFill>
          <a:schemeClr val="tx2"/>
        </a:solidFill>
        <a:latin typeface="Arial Black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000" kern="1200">
        <a:solidFill>
          <a:schemeClr val="tx2"/>
        </a:solidFill>
        <a:latin typeface="Arial Black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000" kern="1200">
        <a:solidFill>
          <a:schemeClr val="tx2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2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2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2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2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85">
          <p15:clr>
            <a:srgbClr val="A4A3A4"/>
          </p15:clr>
        </p15:guide>
        <p15:guide id="2" pos="42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000000"/>
    <a:srgbClr val="993300"/>
    <a:srgbClr val="FF66FF"/>
    <a:srgbClr val="FF99FF"/>
    <a:srgbClr val="800000"/>
    <a:srgbClr val="666633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9645" autoAdjust="0"/>
  </p:normalViewPr>
  <p:slideViewPr>
    <p:cSldViewPr>
      <p:cViewPr>
        <p:scale>
          <a:sx n="66" d="100"/>
          <a:sy n="66" d="100"/>
        </p:scale>
        <p:origin x="1698" y="1098"/>
      </p:cViewPr>
      <p:guideLst>
        <p:guide orient="horz" pos="3785"/>
        <p:guide pos="42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600AFFD-83B3-4695-A60D-9CC48A4DF9E5}" type="datetimeFigureOut">
              <a:rPr lang="en-US"/>
              <a:pPr>
                <a:defRPr/>
              </a:pPr>
              <a:t>11/8/2013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4C1CB9D-9084-4D7C-BC21-0768E1D3F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67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000">
                <a:solidFill>
                  <a:schemeClr val="tx2"/>
                </a:solidFill>
                <a:latin typeface="Arial Black" pitchFamily="34" charset="0"/>
              </a:defRPr>
            </a:lvl1pPr>
            <a:lvl2pPr marL="742950" indent="-285750" eaLnBrk="0" hangingPunct="0">
              <a:defRPr sz="3000">
                <a:solidFill>
                  <a:schemeClr val="tx2"/>
                </a:solidFill>
                <a:latin typeface="Arial Black" pitchFamily="34" charset="0"/>
              </a:defRPr>
            </a:lvl2pPr>
            <a:lvl3pPr marL="1143000" indent="-228600" eaLnBrk="0" hangingPunct="0">
              <a:defRPr sz="3000">
                <a:solidFill>
                  <a:schemeClr val="tx2"/>
                </a:solidFill>
                <a:latin typeface="Arial Black" pitchFamily="34" charset="0"/>
              </a:defRPr>
            </a:lvl3pPr>
            <a:lvl4pPr marL="1600200" indent="-228600" eaLnBrk="0" hangingPunct="0">
              <a:defRPr sz="3000">
                <a:solidFill>
                  <a:schemeClr val="tx2"/>
                </a:solidFill>
                <a:latin typeface="Arial Black" pitchFamily="34" charset="0"/>
              </a:defRPr>
            </a:lvl4pPr>
            <a:lvl5pPr marL="2057400" indent="-228600" eaLnBrk="0" hangingPunct="0">
              <a:defRPr sz="3000">
                <a:solidFill>
                  <a:schemeClr val="tx2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eaLnBrk="1" hangingPunct="1"/>
            <a:fld id="{49E48336-90CB-41C5-BA2A-537D2BC2EA59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704622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1DDA1-42C0-44F5-B2A4-C9CBA24410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82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643A1-368C-415A-97EF-56E0794C18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1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C7A0C0-CBD1-4D4C-B1D2-94044AC631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4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05444-D708-4E06-AE20-A94C148737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1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2B1D8-3736-46F2-A282-9117DCF1DE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4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7FF07-39DE-4C05-B681-3ED3B6420D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4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8A030-3B71-44ED-A353-CB37D7973C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8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94588-8029-4550-9AAC-A95B265A0A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3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A6F7D-D200-4F51-A979-4BB24E2FC6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5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461A2-F38D-49EB-8161-DCB950FFF2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5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35DEB-7EE7-4043-9902-37F1A04531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4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2628BC-75EF-454F-90A1-F68C3CA4C2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8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github.com/klusta-team/klustaview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76046"/>
            <a:ext cx="9144000" cy="2308324"/>
          </a:xfrm>
        </p:spPr>
        <p:txBody>
          <a:bodyPr/>
          <a:lstStyle/>
          <a:p>
            <a:pPr algn="ctr" eaLnBrk="1" hangingPunct="1"/>
            <a:r>
              <a:rPr lang="en-GB" sz="4800" b="1" dirty="0" smtClean="0"/>
              <a:t>“Spike sorting”</a:t>
            </a:r>
            <a:endParaRPr lang="en-US" sz="48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4475" y="4572000"/>
            <a:ext cx="6400800" cy="1679575"/>
          </a:xfrm>
        </p:spPr>
        <p:txBody>
          <a:bodyPr/>
          <a:lstStyle/>
          <a:p>
            <a:pPr eaLnBrk="1" hangingPunct="1"/>
            <a:r>
              <a:rPr lang="en-US" dirty="0" smtClean="0"/>
              <a:t>Kenneth D. Harris</a:t>
            </a:r>
          </a:p>
          <a:p>
            <a:pPr eaLnBrk="1" hangingPunct="1"/>
            <a:r>
              <a:rPr lang="en-US" dirty="0" smtClean="0"/>
              <a:t>University College London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cordingFig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1130300"/>
            <a:ext cx="3048000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density probes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648200" y="1225550"/>
            <a:ext cx="304800" cy="4641850"/>
            <a:chOff x="4648200" y="1225550"/>
            <a:chExt cx="304800" cy="4641850"/>
          </a:xfrm>
        </p:grpSpPr>
        <p:sp>
          <p:nvSpPr>
            <p:cNvPr id="6" name="Flowchart: Merge 5"/>
            <p:cNvSpPr/>
            <p:nvPr/>
          </p:nvSpPr>
          <p:spPr bwMode="auto">
            <a:xfrm>
              <a:off x="4648200" y="5499100"/>
              <a:ext cx="304800" cy="368300"/>
            </a:xfrm>
            <a:prstGeom prst="flowChartMerge">
              <a:avLst/>
            </a:prstGeom>
            <a:solidFill>
              <a:schemeClr val="accent3">
                <a:alpha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48200" y="1225550"/>
              <a:ext cx="304800" cy="4286250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9468" name="Group 13"/>
            <p:cNvGrpSpPr>
              <a:grpSpLocks/>
            </p:cNvGrpSpPr>
            <p:nvPr/>
          </p:nvGrpSpPr>
          <p:grpSpPr bwMode="auto">
            <a:xfrm>
              <a:off x="4656174" y="5319705"/>
              <a:ext cx="273304" cy="301512"/>
              <a:chOff x="4638071" y="5312562"/>
              <a:chExt cx="273304" cy="301512"/>
            </a:xfrm>
          </p:grpSpPr>
          <p:sp>
            <p:nvSpPr>
              <p:cNvPr id="19469" name="Oval 10"/>
              <p:cNvSpPr>
                <a:spLocks/>
              </p:cNvSpPr>
              <p:nvPr/>
            </p:nvSpPr>
            <p:spPr bwMode="auto">
              <a:xfrm>
                <a:off x="4729003" y="5522634"/>
                <a:ext cx="91440" cy="9144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470" name="Oval 11"/>
              <p:cNvSpPr>
                <a:spLocks/>
              </p:cNvSpPr>
              <p:nvPr/>
            </p:nvSpPr>
            <p:spPr bwMode="auto">
              <a:xfrm>
                <a:off x="4729003" y="5312562"/>
                <a:ext cx="91440" cy="9144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9471" name="Group 12"/>
              <p:cNvGrpSpPr>
                <a:grpSpLocks/>
              </p:cNvGrpSpPr>
              <p:nvPr/>
            </p:nvGrpSpPr>
            <p:grpSpPr bwMode="auto">
              <a:xfrm>
                <a:off x="4638071" y="5417598"/>
                <a:ext cx="273304" cy="91440"/>
                <a:chOff x="4638071" y="5418374"/>
                <a:chExt cx="273304" cy="91440"/>
              </a:xfrm>
            </p:grpSpPr>
            <p:sp>
              <p:nvSpPr>
                <p:cNvPr id="19472" name="Oval 12"/>
                <p:cNvSpPr>
                  <a:spLocks/>
                </p:cNvSpPr>
                <p:nvPr/>
              </p:nvSpPr>
              <p:spPr bwMode="auto">
                <a:xfrm rot="5400000">
                  <a:off x="4638071" y="5418374"/>
                  <a:ext cx="91440" cy="9144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473" name="Oval 13"/>
                <p:cNvSpPr>
                  <a:spLocks/>
                </p:cNvSpPr>
                <p:nvPr/>
              </p:nvSpPr>
              <p:spPr bwMode="auto">
                <a:xfrm rot="5400000">
                  <a:off x="4819935" y="5418374"/>
                  <a:ext cx="91440" cy="9144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3660775" y="3276600"/>
            <a:ext cx="2201863" cy="2322513"/>
            <a:chOff x="3411068" y="3277210"/>
            <a:chExt cx="2678831" cy="2825124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68" t="9644" r="23557"/>
            <a:stretch>
              <a:fillRect/>
            </a:stretch>
          </p:blipFill>
          <p:spPr bwMode="auto">
            <a:xfrm>
              <a:off x="4853073" y="3277210"/>
              <a:ext cx="401981" cy="2825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68" t="9644" r="23557"/>
            <a:stretch>
              <a:fillRect/>
            </a:stretch>
          </p:blipFill>
          <p:spPr bwMode="auto">
            <a:xfrm>
              <a:off x="4094123" y="3277210"/>
              <a:ext cx="401981" cy="2825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68" t="9644" r="23557"/>
            <a:stretch>
              <a:fillRect/>
            </a:stretch>
          </p:blipFill>
          <p:spPr bwMode="auto">
            <a:xfrm>
              <a:off x="5687918" y="3277210"/>
              <a:ext cx="401981" cy="2825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68" t="9644" r="23557"/>
            <a:stretch>
              <a:fillRect/>
            </a:stretch>
          </p:blipFill>
          <p:spPr bwMode="auto">
            <a:xfrm>
              <a:off x="3411068" y="3277210"/>
              <a:ext cx="401981" cy="2825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9" t="8278" r="1176" b="5176"/>
          <a:stretch>
            <a:fillRect/>
          </a:stretch>
        </p:blipFill>
        <p:spPr>
          <a:xfrm>
            <a:off x="0" y="14288"/>
            <a:ext cx="9144000" cy="6843712"/>
          </a:xfr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077075" y="2366963"/>
            <a:ext cx="227013" cy="3187700"/>
          </a:xfrm>
          <a:prstGeom prst="rect">
            <a:avLst/>
          </a:prstGeom>
          <a:noFill/>
          <a:ln w="12700" algn="ctr">
            <a:solidFill>
              <a:srgbClr val="FF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83500" y="1835150"/>
            <a:ext cx="144463" cy="3187700"/>
          </a:xfrm>
          <a:prstGeom prst="rect">
            <a:avLst/>
          </a:prstGeom>
          <a:noFill/>
          <a:ln w="12700" algn="ctr">
            <a:solidFill>
              <a:srgbClr val="FF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318250" y="241300"/>
            <a:ext cx="150813" cy="987425"/>
          </a:xfrm>
          <a:prstGeom prst="rect">
            <a:avLst/>
          </a:prstGeom>
          <a:noFill/>
          <a:ln w="12700" algn="ctr">
            <a:solidFill>
              <a:srgbClr val="FF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39913" y="2441575"/>
            <a:ext cx="152400" cy="360363"/>
          </a:xfrm>
          <a:prstGeom prst="rect">
            <a:avLst/>
          </a:prstGeom>
          <a:noFill/>
          <a:ln w="12700" algn="ctr">
            <a:solidFill>
              <a:srgbClr val="FF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63713" y="5326063"/>
            <a:ext cx="179387" cy="1081087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318250" y="4795838"/>
            <a:ext cx="179388" cy="15113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 approach</a:t>
            </a:r>
            <a:endParaRPr lang="en-GB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94194" y="1455730"/>
            <a:ext cx="8964759" cy="48646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Local spike detection based on spatiotemporal continuity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“Masked EM algorithm” for cluster analysis based on local features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4116629" y="6085325"/>
            <a:ext cx="49423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arxiv.org/abs/1309.2848</a:t>
            </a:r>
          </a:p>
          <a:p>
            <a:pPr algn="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https://github.com/klusta-team/klustakwik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675" y="1911100"/>
            <a:ext cx="3794750" cy="35529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7330" y="2442365"/>
            <a:ext cx="27971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“Mask vectors”</a:t>
            </a:r>
          </a:p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which channels have data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Thanks!</a:t>
            </a:r>
            <a:endParaRPr lang="en-US" dirty="0"/>
          </a:p>
        </p:txBody>
      </p:sp>
      <p:pic>
        <p:nvPicPr>
          <p:cNvPr id="5122" name="Picture 2" descr="http://www.wellcome.ac.uk/stellent/groups/corporatesite/@msh_publishing_group/documents/image/wtvm0504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65" y="5402270"/>
            <a:ext cx="22002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oft-computing.de/Epsr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470" y="5287907"/>
            <a:ext cx="2897313" cy="149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scienceplug.com/wp-content/uploads/2013/02/NIH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055" y="5360947"/>
            <a:ext cx="1326775" cy="131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adrg.maths.ed.ac.uk/NSF-NAIS/Image/NS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430" y="5089540"/>
            <a:ext cx="1768460" cy="176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9931" y="1313038"/>
            <a:ext cx="68825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UCL:</a:t>
            </a:r>
          </a:p>
          <a:p>
            <a:pPr algn="l"/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Cyrille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Rossant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KlustaViewa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algn="l"/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Shabnam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Kadir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KlustaKwik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SpikeDetekt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algn="l"/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Harvard: </a:t>
            </a:r>
          </a:p>
          <a:p>
            <a:pPr algn="l"/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Dan Goodman  (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KlustaKwik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SpikeDetekt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algn="l"/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Berkeley:</a:t>
            </a:r>
          </a:p>
          <a:p>
            <a:pPr algn="l"/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John Schulman (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SpikeDetekt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algn="l"/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NYU:</a:t>
            </a:r>
          </a:p>
          <a:p>
            <a:pPr algn="l"/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Gyorgy Buzsaki, Mariano Beluscio (Data)</a:t>
            </a:r>
          </a:p>
        </p:txBody>
      </p:sp>
    </p:spTree>
    <p:extLst>
      <p:ext uri="{BB962C8B-B14F-4D97-AF65-F5344CB8AC3E}">
        <p14:creationId xmlns:p14="http://schemas.microsoft.com/office/powerpoint/2010/main" val="407706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Brain contains billions of neurons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80" name="Picture 8" descr="http://phenomena.nationalgeographic.com/files/2013/04/brain-990x6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5468" y="2567850"/>
            <a:ext cx="5241010" cy="329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cordingFig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730" y="2334421"/>
            <a:ext cx="2062460" cy="375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74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blog.eyewire.org/wp-content/uploads/2013/04/Obama-Quote-BRAIN-Initiative-EyeWi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5930"/>
            <a:ext cx="3204059" cy="181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uman Brain project Alp I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31086"/>
            <a:ext cx="3039895" cy="22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8945" y="1986995"/>
            <a:ext cx="4705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states BRAIN initiative: $1billion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8945" y="4567425"/>
            <a:ext cx="4705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Human Brain project: €1billion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5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Silicon Microelectrodes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6345238" y="6553200"/>
            <a:ext cx="279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 sz="3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 sz="3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 sz="3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 sz="3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r" eaLnBrk="1" hangingPunct="1"/>
            <a:r>
              <a:rPr lang="en-US" sz="1400"/>
              <a:t>www.neuronexustech.com</a:t>
            </a:r>
          </a:p>
        </p:txBody>
      </p:sp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62100"/>
            <a:ext cx="3886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25336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25908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4191000"/>
            <a:ext cx="4249738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8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12514" y="377279"/>
            <a:ext cx="8349794" cy="769441"/>
          </a:xfrm>
        </p:spPr>
        <p:txBody>
          <a:bodyPr/>
          <a:lstStyle/>
          <a:p>
            <a:r>
              <a:rPr lang="en-US" dirty="0" smtClean="0"/>
              <a:t>Extracellular voltage field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49"/>
          <a:stretch>
            <a:fillRect/>
          </a:stretch>
        </p:blipFill>
        <p:spPr bwMode="auto">
          <a:xfrm>
            <a:off x="542925" y="1309688"/>
            <a:ext cx="3724275" cy="44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01"/>
          <a:stretch>
            <a:fillRect/>
          </a:stretch>
        </p:blipFill>
        <p:spPr bwMode="auto">
          <a:xfrm>
            <a:off x="4665663" y="1295400"/>
            <a:ext cx="3640137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575300" y="6553200"/>
            <a:ext cx="3568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0">
                <a:solidFill>
                  <a:schemeClr val="tx2"/>
                </a:solidFill>
                <a:latin typeface="Arial Black" pitchFamily="34" charset="0"/>
              </a:defRPr>
            </a:lvl1pPr>
            <a:lvl2pPr marL="742950" indent="-285750" eaLnBrk="0" hangingPunct="0">
              <a:defRPr sz="3000">
                <a:solidFill>
                  <a:schemeClr val="tx2"/>
                </a:solidFill>
                <a:latin typeface="Arial Black" pitchFamily="34" charset="0"/>
              </a:defRPr>
            </a:lvl2pPr>
            <a:lvl3pPr marL="1143000" indent="-228600" eaLnBrk="0" hangingPunct="0">
              <a:defRPr sz="3000">
                <a:solidFill>
                  <a:schemeClr val="tx2"/>
                </a:solidFill>
                <a:latin typeface="Arial Black" pitchFamily="34" charset="0"/>
              </a:defRPr>
            </a:lvl3pPr>
            <a:lvl4pPr marL="1600200" indent="-228600" eaLnBrk="0" hangingPunct="0">
              <a:defRPr sz="3000">
                <a:solidFill>
                  <a:schemeClr val="tx2"/>
                </a:solidFill>
                <a:latin typeface="Arial Black" pitchFamily="34" charset="0"/>
              </a:defRPr>
            </a:lvl4pPr>
            <a:lvl5pPr marL="2057400" indent="-228600" eaLnBrk="0" hangingPunct="0">
              <a:defRPr sz="3000">
                <a:solidFill>
                  <a:schemeClr val="tx2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r" eaLnBrk="1" hangingPunct="1"/>
            <a:r>
              <a:rPr lang="en-US" sz="1400"/>
              <a:t>C. Gold et al, J. Neurophysiol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cordingFig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85" y="1130300"/>
            <a:ext cx="3048000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Tetrode</a:t>
            </a:r>
            <a:r>
              <a:rPr lang="en-US" dirty="0" smtClean="0"/>
              <a:t> effect”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691110" y="1225550"/>
            <a:ext cx="304800" cy="4641850"/>
            <a:chOff x="4648200" y="1225550"/>
            <a:chExt cx="304800" cy="4641850"/>
          </a:xfrm>
        </p:grpSpPr>
        <p:sp>
          <p:nvSpPr>
            <p:cNvPr id="6" name="Flowchart: Merge 5"/>
            <p:cNvSpPr/>
            <p:nvPr/>
          </p:nvSpPr>
          <p:spPr bwMode="auto">
            <a:xfrm>
              <a:off x="4648200" y="5499100"/>
              <a:ext cx="304800" cy="368300"/>
            </a:xfrm>
            <a:prstGeom prst="flowChartMerge">
              <a:avLst/>
            </a:prstGeom>
            <a:solidFill>
              <a:schemeClr val="accent3">
                <a:alpha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48200" y="1225550"/>
              <a:ext cx="304800" cy="4286250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4343" name="Group 13"/>
            <p:cNvGrpSpPr>
              <a:grpSpLocks/>
            </p:cNvGrpSpPr>
            <p:nvPr/>
          </p:nvGrpSpPr>
          <p:grpSpPr bwMode="auto">
            <a:xfrm>
              <a:off x="4656174" y="5319705"/>
              <a:ext cx="273304" cy="301512"/>
              <a:chOff x="4638071" y="5312562"/>
              <a:chExt cx="273304" cy="301512"/>
            </a:xfrm>
          </p:grpSpPr>
          <p:sp>
            <p:nvSpPr>
              <p:cNvPr id="14344" name="Oval 10"/>
              <p:cNvSpPr>
                <a:spLocks/>
              </p:cNvSpPr>
              <p:nvPr/>
            </p:nvSpPr>
            <p:spPr bwMode="auto">
              <a:xfrm>
                <a:off x="4729003" y="5522634"/>
                <a:ext cx="91440" cy="9144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45" name="Oval 11"/>
              <p:cNvSpPr>
                <a:spLocks/>
              </p:cNvSpPr>
              <p:nvPr/>
            </p:nvSpPr>
            <p:spPr bwMode="auto">
              <a:xfrm>
                <a:off x="4729003" y="5312562"/>
                <a:ext cx="91440" cy="9144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4346" name="Group 12"/>
              <p:cNvGrpSpPr>
                <a:grpSpLocks/>
              </p:cNvGrpSpPr>
              <p:nvPr/>
            </p:nvGrpSpPr>
            <p:grpSpPr bwMode="auto">
              <a:xfrm>
                <a:off x="4638071" y="5417598"/>
                <a:ext cx="273304" cy="91440"/>
                <a:chOff x="4638071" y="5418374"/>
                <a:chExt cx="273304" cy="91440"/>
              </a:xfrm>
            </p:grpSpPr>
            <p:sp>
              <p:nvSpPr>
                <p:cNvPr id="14347" name="Oval 12"/>
                <p:cNvSpPr>
                  <a:spLocks/>
                </p:cNvSpPr>
                <p:nvPr/>
              </p:nvSpPr>
              <p:spPr bwMode="auto">
                <a:xfrm rot="5400000">
                  <a:off x="4638071" y="5418374"/>
                  <a:ext cx="91440" cy="9144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348" name="Oval 13"/>
                <p:cNvSpPr>
                  <a:spLocks/>
                </p:cNvSpPr>
                <p:nvPr/>
              </p:nvSpPr>
              <p:spPr bwMode="auto">
                <a:xfrm rot="5400000">
                  <a:off x="4819935" y="5418374"/>
                  <a:ext cx="91440" cy="9144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" name="Rectangle 8"/>
          <p:cNvSpPr txBox="1">
            <a:spLocks noChangeArrowheads="1"/>
          </p:cNvSpPr>
          <p:nvPr/>
        </p:nvSpPr>
        <p:spPr bwMode="auto">
          <a:xfrm>
            <a:off x="3661260" y="1358900"/>
            <a:ext cx="500907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Different cells have different waveform/amplitude profiles across channels</a:t>
            </a:r>
          </a:p>
          <a:p>
            <a:endParaRPr lang="en-US" sz="2800" dirty="0"/>
          </a:p>
          <a:p>
            <a:r>
              <a:rPr lang="en-US" sz="2800" dirty="0" smtClean="0"/>
              <a:t>Allows about 15 neurons to be distinguished by a single </a:t>
            </a:r>
            <a:r>
              <a:rPr lang="en-US" sz="2800" dirty="0" err="1" smtClean="0"/>
              <a:t>tetrode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377279"/>
            <a:ext cx="7772400" cy="769441"/>
          </a:xfrm>
        </p:spPr>
        <p:txBody>
          <a:bodyPr/>
          <a:lstStyle/>
          <a:p>
            <a:r>
              <a:rPr lang="en-US" dirty="0" smtClean="0"/>
              <a:t>Traditional pipeline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505247" y="6553200"/>
            <a:ext cx="36387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0">
                <a:solidFill>
                  <a:schemeClr val="tx2"/>
                </a:solidFill>
                <a:latin typeface="Arial Black" pitchFamily="34" charset="0"/>
              </a:defRPr>
            </a:lvl1pPr>
            <a:lvl2pPr marL="742950" indent="-285750" eaLnBrk="0" hangingPunct="0">
              <a:defRPr sz="3000">
                <a:solidFill>
                  <a:schemeClr val="tx2"/>
                </a:solidFill>
                <a:latin typeface="Arial Black" pitchFamily="34" charset="0"/>
              </a:defRPr>
            </a:lvl2pPr>
            <a:lvl3pPr marL="1143000" indent="-228600" eaLnBrk="0" hangingPunct="0">
              <a:defRPr sz="3000">
                <a:solidFill>
                  <a:schemeClr val="tx2"/>
                </a:solidFill>
                <a:latin typeface="Arial Black" pitchFamily="34" charset="0"/>
              </a:defRPr>
            </a:lvl3pPr>
            <a:lvl4pPr marL="1600200" indent="-228600" eaLnBrk="0" hangingPunct="0">
              <a:defRPr sz="3000">
                <a:solidFill>
                  <a:schemeClr val="tx2"/>
                </a:solidFill>
                <a:latin typeface="Arial Black" pitchFamily="34" charset="0"/>
              </a:defRPr>
            </a:lvl4pPr>
            <a:lvl5pPr marL="2057400" indent="-228600" eaLnBrk="0" hangingPunct="0">
              <a:defRPr sz="3000">
                <a:solidFill>
                  <a:schemeClr val="tx2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r" eaLnBrk="1" hangingPunct="1"/>
            <a:r>
              <a:rPr lang="en-US" sz="1400" dirty="0" err="1" smtClean="0"/>
              <a:t>Einevoll</a:t>
            </a:r>
            <a:r>
              <a:rPr lang="en-US" sz="1400" dirty="0" smtClean="0"/>
              <a:t> et </a:t>
            </a:r>
            <a:r>
              <a:rPr lang="en-US" sz="1400" dirty="0"/>
              <a:t>al, </a:t>
            </a:r>
            <a:r>
              <a:rPr lang="en-US" sz="1400" dirty="0" err="1" smtClean="0"/>
              <a:t>Curr</a:t>
            </a:r>
            <a:r>
              <a:rPr lang="en-US" sz="1400" dirty="0" smtClean="0"/>
              <a:t> </a:t>
            </a:r>
            <a:r>
              <a:rPr lang="en-US" sz="1400" dirty="0" err="1" smtClean="0"/>
              <a:t>Opp</a:t>
            </a:r>
            <a:r>
              <a:rPr lang="en-US" sz="1400" dirty="0" smtClean="0"/>
              <a:t> </a:t>
            </a:r>
            <a:r>
              <a:rPr lang="en-US" sz="1400" dirty="0" err="1" smtClean="0"/>
              <a:t>Neuro</a:t>
            </a:r>
            <a:r>
              <a:rPr lang="en-US" sz="1400" dirty="0" smtClean="0"/>
              <a:t> 2012</a:t>
            </a:r>
            <a:endParaRPr lang="en-US" sz="1400" dirty="0"/>
          </a:p>
        </p:txBody>
      </p:sp>
      <p:pic>
        <p:nvPicPr>
          <p:cNvPr id="16392" name="Picture 8" descr="http://origin-ars.sciencedirect.com/content/image/1-s2.0-S0959438811001565-g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0" y="1303940"/>
            <a:ext cx="73533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4116630" y="1322941"/>
            <a:ext cx="1487757" cy="14989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344315" y="2821841"/>
            <a:ext cx="1366111" cy="14420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604387" y="1303940"/>
            <a:ext cx="1487757" cy="14989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092145" y="1911100"/>
            <a:ext cx="1038406" cy="21060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469913" y="2802840"/>
            <a:ext cx="986098" cy="9107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855215" y="4017160"/>
            <a:ext cx="2132059" cy="15369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344315" y="4017160"/>
            <a:ext cx="1510899" cy="15369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652338" y="4017160"/>
            <a:ext cx="1691977" cy="15369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859161" y="2518260"/>
            <a:ext cx="683055" cy="11197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21906" y="4082613"/>
            <a:ext cx="1366111" cy="14420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513"/>
            <a:ext cx="7772400" cy="762000"/>
          </a:xfrm>
        </p:spPr>
        <p:txBody>
          <a:bodyPr/>
          <a:lstStyle/>
          <a:p>
            <a:r>
              <a:rPr lang="en-US" dirty="0" smtClean="0"/>
              <a:t>Traditional clustering approach</a:t>
            </a:r>
            <a:endParaRPr lang="en-US" dirty="0" smtClean="0"/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0" y="6338888"/>
            <a:ext cx="44035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0">
                <a:solidFill>
                  <a:schemeClr val="tx2"/>
                </a:solidFill>
                <a:latin typeface="Arial Black" pitchFamily="34" charset="0"/>
              </a:defRPr>
            </a:lvl1pPr>
            <a:lvl2pPr marL="742950" indent="-285750" eaLnBrk="0" hangingPunct="0">
              <a:defRPr sz="3000">
                <a:solidFill>
                  <a:schemeClr val="tx2"/>
                </a:solidFill>
                <a:latin typeface="Arial Black" pitchFamily="34" charset="0"/>
              </a:defRPr>
            </a:lvl2pPr>
            <a:lvl3pPr marL="1143000" indent="-228600" eaLnBrk="0" hangingPunct="0">
              <a:defRPr sz="3000">
                <a:solidFill>
                  <a:schemeClr val="tx2"/>
                </a:solidFill>
                <a:latin typeface="Arial Black" pitchFamily="34" charset="0"/>
              </a:defRPr>
            </a:lvl3pPr>
            <a:lvl4pPr marL="1600200" indent="-228600" eaLnBrk="0" hangingPunct="0">
              <a:defRPr sz="3000">
                <a:solidFill>
                  <a:schemeClr val="tx2"/>
                </a:solidFill>
                <a:latin typeface="Arial Black" pitchFamily="34" charset="0"/>
              </a:defRPr>
            </a:lvl4pPr>
            <a:lvl5pPr marL="2057400" indent="-228600" eaLnBrk="0" hangingPunct="0">
              <a:defRPr sz="3000">
                <a:solidFill>
                  <a:schemeClr val="tx2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l" eaLnBrk="1" hangingPunct="1"/>
            <a:r>
              <a:rPr lang="en-US" sz="1400" dirty="0">
                <a:hlinkClick r:id="rId2"/>
              </a:rPr>
              <a:t>https://github.com/klusta-team/klustaviewa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39800"/>
            <a:ext cx="8229600" cy="128188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Mixture of Gaussians fit (12 dimensions)</a:t>
            </a:r>
          </a:p>
          <a:p>
            <a:pPr marL="514350" indent="-514350">
              <a:buAutoNum type="arabicPeriod"/>
            </a:pPr>
            <a:r>
              <a:rPr lang="en-GB" dirty="0" smtClean="0"/>
              <a:t>Manual verification and adjustment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098" name="Picture 2" descr="https://github.com/klusta-team/klustaviewa/blob/master/images/img0.PNG?raw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30" y="2362966"/>
            <a:ext cx="6754655" cy="360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22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4775"/>
            <a:ext cx="9144000" cy="762000"/>
          </a:xfrm>
        </p:spPr>
        <p:txBody>
          <a:bodyPr/>
          <a:lstStyle/>
          <a:p>
            <a:r>
              <a:rPr lang="en-US" smtClean="0"/>
              <a:t>Error rates</a:t>
            </a:r>
          </a:p>
        </p:txBody>
      </p:sp>
      <p:pic>
        <p:nvPicPr>
          <p:cNvPr id="18438" name="Picture 5" descr="everyth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55478"/>
            <a:ext cx="6629400" cy="54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5651500" y="6553200"/>
            <a:ext cx="349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0">
                <a:solidFill>
                  <a:schemeClr val="tx2"/>
                </a:solidFill>
                <a:latin typeface="Arial Black" pitchFamily="34" charset="0"/>
              </a:defRPr>
            </a:lvl1pPr>
            <a:lvl2pPr marL="742950" indent="-285750" eaLnBrk="0" hangingPunct="0">
              <a:defRPr sz="3000">
                <a:solidFill>
                  <a:schemeClr val="tx2"/>
                </a:solidFill>
                <a:latin typeface="Arial Black" pitchFamily="34" charset="0"/>
              </a:defRPr>
            </a:lvl2pPr>
            <a:lvl3pPr marL="1143000" indent="-228600" eaLnBrk="0" hangingPunct="0">
              <a:defRPr sz="3000">
                <a:solidFill>
                  <a:schemeClr val="tx2"/>
                </a:solidFill>
                <a:latin typeface="Arial Black" pitchFamily="34" charset="0"/>
              </a:defRPr>
            </a:lvl3pPr>
            <a:lvl4pPr marL="1600200" indent="-228600" eaLnBrk="0" hangingPunct="0">
              <a:defRPr sz="3000">
                <a:solidFill>
                  <a:schemeClr val="tx2"/>
                </a:solidFill>
                <a:latin typeface="Arial Black" pitchFamily="34" charset="0"/>
              </a:defRPr>
            </a:lvl4pPr>
            <a:lvl5pPr marL="2057400" indent="-228600" eaLnBrk="0" hangingPunct="0">
              <a:defRPr sz="3000">
                <a:solidFill>
                  <a:schemeClr val="tx2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r" eaLnBrk="1" hangingPunct="1"/>
            <a:r>
              <a:rPr lang="en-US" sz="1400"/>
              <a:t>Harris et al, J. Neurophysiol, 2000</a:t>
            </a:r>
          </a:p>
        </p:txBody>
      </p:sp>
    </p:spTree>
    <p:extLst>
      <p:ext uri="{BB962C8B-B14F-4D97-AF65-F5344CB8AC3E}">
        <p14:creationId xmlns:p14="http://schemas.microsoft.com/office/powerpoint/2010/main" val="185534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94009</TotalTime>
  <Words>190</Words>
  <Application>Microsoft Office PowerPoint</Application>
  <PresentationFormat>On-screen Show (4:3)</PresentationFormat>
  <Paragraphs>55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Calibri</vt:lpstr>
      <vt:lpstr>Office Theme</vt:lpstr>
      <vt:lpstr>“Spike sorting”</vt:lpstr>
      <vt:lpstr>Brain contains billions of neurons</vt:lpstr>
      <vt:lpstr>PowerPoint Presentation</vt:lpstr>
      <vt:lpstr>Silicon Microelectrodes</vt:lpstr>
      <vt:lpstr>Extracellular voltage field</vt:lpstr>
      <vt:lpstr>“Tetrode effect”</vt:lpstr>
      <vt:lpstr>Traditional pipeline</vt:lpstr>
      <vt:lpstr>Traditional clustering approach</vt:lpstr>
      <vt:lpstr>Error rates</vt:lpstr>
      <vt:lpstr>High density probes</vt:lpstr>
      <vt:lpstr>PowerPoint Presentation</vt:lpstr>
      <vt:lpstr>One approach</vt:lpstr>
      <vt:lpstr>Thanks!</vt:lpstr>
    </vt:vector>
  </TitlesOfParts>
  <Company>Rutgers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Neuron</dc:title>
  <dc:creator>ken</dc:creator>
  <cp:lastModifiedBy>Kenneth</cp:lastModifiedBy>
  <cp:revision>735</cp:revision>
  <cp:lastPrinted>1601-01-01T00:00:00Z</cp:lastPrinted>
  <dcterms:created xsi:type="dcterms:W3CDTF">2002-02-20T22:21:21Z</dcterms:created>
  <dcterms:modified xsi:type="dcterms:W3CDTF">2013-11-08T12:59:32Z</dcterms:modified>
</cp:coreProperties>
</file>